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notesMasterIdLst>
    <p:notesMasterId r:id="rId14"/>
  </p:notesMasterIdLst>
  <p:handoutMasterIdLst>
    <p:handoutMasterId r:id="rId15"/>
  </p:handoutMasterIdLst>
  <p:sldIdLst>
    <p:sldId id="256" r:id="rId2"/>
    <p:sldId id="370" r:id="rId3"/>
    <p:sldId id="379" r:id="rId4"/>
    <p:sldId id="375" r:id="rId5"/>
    <p:sldId id="378" r:id="rId6"/>
    <p:sldId id="371" r:id="rId7"/>
    <p:sldId id="372" r:id="rId8"/>
    <p:sldId id="373" r:id="rId9"/>
    <p:sldId id="380" r:id="rId10"/>
    <p:sldId id="381" r:id="rId11"/>
    <p:sldId id="377" r:id="rId12"/>
    <p:sldId id="361" r:id="rId13"/>
  </p:sldIdLst>
  <p:sldSz cx="12192000" cy="6858000"/>
  <p:notesSz cx="6877050" cy="931545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briele Mraz" initials="G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B706"/>
    <a:srgbClr val="FFE1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Helle Formatvorlage 3 - Akz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4724" autoAdjust="0"/>
  </p:normalViewPr>
  <p:slideViewPr>
    <p:cSldViewPr snapToGrid="0">
      <p:cViewPr varScale="1">
        <p:scale>
          <a:sx n="118" d="100"/>
          <a:sy n="118" d="100"/>
        </p:scale>
        <p:origin x="186" y="96"/>
      </p:cViewPr>
      <p:guideLst>
        <p:guide orient="horz" pos="2160"/>
        <p:guide pos="3840"/>
      </p:guideLst>
    </p:cSldViewPr>
  </p:slideViewPr>
  <p:outlineViewPr>
    <p:cViewPr>
      <p:scale>
        <a:sx n="33" d="100"/>
        <a:sy n="33" d="100"/>
      </p:scale>
      <p:origin x="0" y="-3238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18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80055" cy="467390"/>
          </a:xfrm>
          <a:prstGeom prst="rect">
            <a:avLst/>
          </a:prstGeom>
        </p:spPr>
        <p:txBody>
          <a:bodyPr vert="horz" lIns="91440" tIns="45720" rIns="91440" bIns="45720" rtlCol="0"/>
          <a:lstStyle>
            <a:lvl1pPr algn="l">
              <a:defRPr sz="1200"/>
            </a:lvl1pPr>
          </a:lstStyle>
          <a:p>
            <a:endParaRPr lang="de-AT" dirty="0"/>
          </a:p>
        </p:txBody>
      </p:sp>
      <p:sp>
        <p:nvSpPr>
          <p:cNvPr id="3" name="Datumsplatzhalter 2"/>
          <p:cNvSpPr>
            <a:spLocks noGrp="1"/>
          </p:cNvSpPr>
          <p:nvPr>
            <p:ph type="dt" sz="quarter" idx="1"/>
          </p:nvPr>
        </p:nvSpPr>
        <p:spPr>
          <a:xfrm>
            <a:off x="3895404" y="0"/>
            <a:ext cx="2980055" cy="467390"/>
          </a:xfrm>
          <a:prstGeom prst="rect">
            <a:avLst/>
          </a:prstGeom>
        </p:spPr>
        <p:txBody>
          <a:bodyPr vert="horz" lIns="91440" tIns="45720" rIns="91440" bIns="45720" rtlCol="0"/>
          <a:lstStyle>
            <a:lvl1pPr algn="r">
              <a:defRPr sz="1200"/>
            </a:lvl1pPr>
          </a:lstStyle>
          <a:p>
            <a:fld id="{D9CB33E6-277A-4B4F-80D7-51270E08DF38}" type="datetimeFigureOut">
              <a:rPr lang="de-AT" smtClean="0"/>
              <a:pPr/>
              <a:t>08.06.2026</a:t>
            </a:fld>
            <a:endParaRPr lang="de-AT" dirty="0"/>
          </a:p>
        </p:txBody>
      </p:sp>
      <p:sp>
        <p:nvSpPr>
          <p:cNvPr id="4" name="Fußzeilenplatzhalter 3"/>
          <p:cNvSpPr>
            <a:spLocks noGrp="1"/>
          </p:cNvSpPr>
          <p:nvPr>
            <p:ph type="ftr" sz="quarter" idx="2"/>
          </p:nvPr>
        </p:nvSpPr>
        <p:spPr>
          <a:xfrm>
            <a:off x="0" y="8848062"/>
            <a:ext cx="2980055" cy="467390"/>
          </a:xfrm>
          <a:prstGeom prst="rect">
            <a:avLst/>
          </a:prstGeom>
        </p:spPr>
        <p:txBody>
          <a:bodyPr vert="horz" lIns="91440" tIns="45720" rIns="91440" bIns="45720" rtlCol="0" anchor="b"/>
          <a:lstStyle>
            <a:lvl1pPr algn="l">
              <a:defRPr sz="1200"/>
            </a:lvl1pPr>
          </a:lstStyle>
          <a:p>
            <a:endParaRPr lang="de-AT" dirty="0"/>
          </a:p>
        </p:txBody>
      </p:sp>
      <p:sp>
        <p:nvSpPr>
          <p:cNvPr id="5" name="Foliennummernplatzhalter 4"/>
          <p:cNvSpPr>
            <a:spLocks noGrp="1"/>
          </p:cNvSpPr>
          <p:nvPr>
            <p:ph type="sldNum" sz="quarter" idx="3"/>
          </p:nvPr>
        </p:nvSpPr>
        <p:spPr>
          <a:xfrm>
            <a:off x="3895404" y="8848062"/>
            <a:ext cx="2980055" cy="467390"/>
          </a:xfrm>
          <a:prstGeom prst="rect">
            <a:avLst/>
          </a:prstGeom>
        </p:spPr>
        <p:txBody>
          <a:bodyPr vert="horz" lIns="91440" tIns="45720" rIns="91440" bIns="45720" rtlCol="0" anchor="b"/>
          <a:lstStyle>
            <a:lvl1pPr algn="r">
              <a:defRPr sz="1200"/>
            </a:lvl1pPr>
          </a:lstStyle>
          <a:p>
            <a:fld id="{3075F604-FC72-4B6A-9FE4-787E3EB08F79}" type="slidenum">
              <a:rPr lang="de-AT" smtClean="0"/>
              <a:pPr/>
              <a:t>‹Nr.›</a:t>
            </a:fld>
            <a:endParaRPr lang="de-AT" dirty="0"/>
          </a:p>
        </p:txBody>
      </p:sp>
    </p:spTree>
    <p:extLst>
      <p:ext uri="{BB962C8B-B14F-4D97-AF65-F5344CB8AC3E}">
        <p14:creationId xmlns:p14="http://schemas.microsoft.com/office/powerpoint/2010/main" val="2748025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80804" cy="466294"/>
          </a:xfrm>
          <a:prstGeom prst="rect">
            <a:avLst/>
          </a:prstGeom>
        </p:spPr>
        <p:txBody>
          <a:bodyPr vert="horz" lIns="91440" tIns="45720" rIns="91440" bIns="45720" rtlCol="0"/>
          <a:lstStyle>
            <a:lvl1pPr algn="l">
              <a:defRPr sz="1200"/>
            </a:lvl1pPr>
          </a:lstStyle>
          <a:p>
            <a:endParaRPr lang="de-AT" dirty="0"/>
          </a:p>
        </p:txBody>
      </p:sp>
      <p:sp>
        <p:nvSpPr>
          <p:cNvPr id="3" name="Datumsplatzhalter 2"/>
          <p:cNvSpPr>
            <a:spLocks noGrp="1"/>
          </p:cNvSpPr>
          <p:nvPr>
            <p:ph type="dt" idx="1"/>
          </p:nvPr>
        </p:nvSpPr>
        <p:spPr>
          <a:xfrm>
            <a:off x="3894640" y="0"/>
            <a:ext cx="2980804" cy="466294"/>
          </a:xfrm>
          <a:prstGeom prst="rect">
            <a:avLst/>
          </a:prstGeom>
        </p:spPr>
        <p:txBody>
          <a:bodyPr vert="horz" lIns="91440" tIns="45720" rIns="91440" bIns="45720" rtlCol="0"/>
          <a:lstStyle>
            <a:lvl1pPr algn="r">
              <a:defRPr sz="1200"/>
            </a:lvl1pPr>
          </a:lstStyle>
          <a:p>
            <a:fld id="{F31E67B8-5548-4309-ABA4-BEF92010FAA1}" type="datetimeFigureOut">
              <a:rPr lang="de-AT" smtClean="0"/>
              <a:pPr/>
              <a:t>08.06.2026</a:t>
            </a:fld>
            <a:endParaRPr lang="de-AT" dirty="0"/>
          </a:p>
        </p:txBody>
      </p:sp>
      <p:sp>
        <p:nvSpPr>
          <p:cNvPr id="4" name="Folienbildplatzhalter 3"/>
          <p:cNvSpPr>
            <a:spLocks noGrp="1" noRot="1" noChangeAspect="1"/>
          </p:cNvSpPr>
          <p:nvPr>
            <p:ph type="sldImg" idx="2"/>
          </p:nvPr>
        </p:nvSpPr>
        <p:spPr>
          <a:xfrm>
            <a:off x="644525" y="1165225"/>
            <a:ext cx="5588000" cy="3143250"/>
          </a:xfrm>
          <a:prstGeom prst="rect">
            <a:avLst/>
          </a:prstGeom>
          <a:noFill/>
          <a:ln w="12700">
            <a:solidFill>
              <a:prstClr val="black"/>
            </a:solidFill>
          </a:ln>
        </p:spPr>
        <p:txBody>
          <a:bodyPr vert="horz" lIns="91440" tIns="45720" rIns="91440" bIns="45720" rtlCol="0" anchor="ctr"/>
          <a:lstStyle/>
          <a:p>
            <a:endParaRPr lang="de-AT" dirty="0"/>
          </a:p>
        </p:txBody>
      </p:sp>
      <p:sp>
        <p:nvSpPr>
          <p:cNvPr id="5" name="Notizenplatzhalter 4"/>
          <p:cNvSpPr>
            <a:spLocks noGrp="1"/>
          </p:cNvSpPr>
          <p:nvPr>
            <p:ph type="body" sz="quarter" idx="3"/>
          </p:nvPr>
        </p:nvSpPr>
        <p:spPr>
          <a:xfrm>
            <a:off x="687385" y="4482679"/>
            <a:ext cx="5502282" cy="3667781"/>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849156"/>
            <a:ext cx="2980804" cy="466294"/>
          </a:xfrm>
          <a:prstGeom prst="rect">
            <a:avLst/>
          </a:prstGeom>
        </p:spPr>
        <p:txBody>
          <a:bodyPr vert="horz" lIns="91440" tIns="45720" rIns="91440" bIns="45720" rtlCol="0" anchor="b"/>
          <a:lstStyle>
            <a:lvl1pPr algn="l">
              <a:defRPr sz="1200"/>
            </a:lvl1pPr>
          </a:lstStyle>
          <a:p>
            <a:endParaRPr lang="de-AT" dirty="0"/>
          </a:p>
        </p:txBody>
      </p:sp>
      <p:sp>
        <p:nvSpPr>
          <p:cNvPr id="7" name="Foliennummernplatzhalter 6"/>
          <p:cNvSpPr>
            <a:spLocks noGrp="1"/>
          </p:cNvSpPr>
          <p:nvPr>
            <p:ph type="sldNum" sz="quarter" idx="5"/>
          </p:nvPr>
        </p:nvSpPr>
        <p:spPr>
          <a:xfrm>
            <a:off x="3894640" y="8849156"/>
            <a:ext cx="2980804" cy="466294"/>
          </a:xfrm>
          <a:prstGeom prst="rect">
            <a:avLst/>
          </a:prstGeom>
        </p:spPr>
        <p:txBody>
          <a:bodyPr vert="horz" lIns="91440" tIns="45720" rIns="91440" bIns="45720" rtlCol="0" anchor="b"/>
          <a:lstStyle>
            <a:lvl1pPr algn="r">
              <a:defRPr sz="1200"/>
            </a:lvl1pPr>
          </a:lstStyle>
          <a:p>
            <a:fld id="{C0FAB0E9-034A-4E9F-9507-9053D5290E03}" type="slidenum">
              <a:rPr lang="de-AT" smtClean="0"/>
              <a:pPr/>
              <a:t>‹Nr.›</a:t>
            </a:fld>
            <a:endParaRPr lang="de-AT" dirty="0"/>
          </a:p>
        </p:txBody>
      </p:sp>
    </p:spTree>
    <p:extLst>
      <p:ext uri="{BB962C8B-B14F-4D97-AF65-F5344CB8AC3E}">
        <p14:creationId xmlns:p14="http://schemas.microsoft.com/office/powerpoint/2010/main" val="275216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7" name="Rectangle 6"/>
          <p:cNvSpPr/>
          <p:nvPr/>
        </p:nvSpPr>
        <p:spPr>
          <a:xfrm>
            <a:off x="0" y="1288210"/>
            <a:ext cx="9074989" cy="4191427"/>
          </a:xfrm>
          <a:prstGeom prst="rect">
            <a:avLst/>
          </a:prstGeom>
          <a:solidFill>
            <a:srgbClr val="FFE12D"/>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AT" dirty="0"/>
          </a:p>
        </p:txBody>
      </p:sp>
      <p:sp>
        <p:nvSpPr>
          <p:cNvPr id="2" name="Title 1"/>
          <p:cNvSpPr>
            <a:spLocks noGrp="1"/>
          </p:cNvSpPr>
          <p:nvPr>
            <p:ph type="ctrTitle"/>
          </p:nvPr>
        </p:nvSpPr>
        <p:spPr>
          <a:xfrm>
            <a:off x="1115863" y="1311311"/>
            <a:ext cx="7315200" cy="2307394"/>
          </a:xfrm>
        </p:spPr>
        <p:txBody>
          <a:bodyPr anchor="b">
            <a:normAutofit/>
          </a:bodyPr>
          <a:lstStyle>
            <a:lvl1pPr algn="l">
              <a:defRPr sz="5900" spc="-100" baseline="0">
                <a:solidFill>
                  <a:srgbClr val="FFFFFF"/>
                </a:solidFill>
              </a:defRPr>
            </a:lvl1pPr>
          </a:lstStyle>
          <a:p>
            <a:endParaRPr lang="en-US" dirty="0"/>
          </a:p>
        </p:txBody>
      </p:sp>
      <p:sp>
        <p:nvSpPr>
          <p:cNvPr id="3" name="Subtitle 2"/>
          <p:cNvSpPr>
            <a:spLocks noGrp="1"/>
          </p:cNvSpPr>
          <p:nvPr>
            <p:ph type="subTitle" idx="1"/>
          </p:nvPr>
        </p:nvSpPr>
        <p:spPr>
          <a:xfrm>
            <a:off x="1126306" y="3992739"/>
            <a:ext cx="7315200" cy="1362814"/>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endParaRPr lang="en-US" dirty="0"/>
          </a:p>
        </p:txBody>
      </p:sp>
      <p:pic>
        <p:nvPicPr>
          <p:cNvPr id="5" name="Grafik 4">
            <a:extLst>
              <a:ext uri="{FF2B5EF4-FFF2-40B4-BE49-F238E27FC236}">
                <a16:creationId xmlns:a16="http://schemas.microsoft.com/office/drawing/2014/main" id="{2C3101FC-0571-53CB-1010-7C8268536C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2876" y="6021079"/>
            <a:ext cx="1933019" cy="496252"/>
          </a:xfrm>
          <a:prstGeom prst="rect">
            <a:avLst/>
          </a:prstGeom>
        </p:spPr>
      </p:pic>
      <p:pic>
        <p:nvPicPr>
          <p:cNvPr id="19" name="Grafik 18">
            <a:extLst>
              <a:ext uri="{FF2B5EF4-FFF2-40B4-BE49-F238E27FC236}">
                <a16:creationId xmlns:a16="http://schemas.microsoft.com/office/drawing/2014/main" id="{2BF6F7B9-65D6-7B70-C00F-FCBE5B95F406}"/>
              </a:ext>
            </a:extLst>
          </p:cNvPr>
          <p:cNvPicPr>
            <a:picLocks noChangeAspect="1"/>
          </p:cNvPicPr>
          <p:nvPr userDrawn="1"/>
        </p:nvPicPr>
        <p:blipFill>
          <a:blip r:embed="rId3"/>
          <a:stretch>
            <a:fillRect/>
          </a:stretch>
        </p:blipFill>
        <p:spPr>
          <a:xfrm>
            <a:off x="7459978" y="156118"/>
            <a:ext cx="4588414" cy="926724"/>
          </a:xfrm>
          <a:prstGeom prst="rect">
            <a:avLst/>
          </a:prstGeom>
        </p:spPr>
      </p:pic>
    </p:spTree>
    <p:extLst>
      <p:ext uri="{BB962C8B-B14F-4D97-AF65-F5344CB8AC3E}">
        <p14:creationId xmlns:p14="http://schemas.microsoft.com/office/powerpoint/2010/main" val="3483083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8" name="Date Placeholder 7"/>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9" name="Footer Placeholder 8"/>
          <p:cNvSpPr>
            <a:spLocks noGrp="1"/>
          </p:cNvSpPr>
          <p:nvPr>
            <p:ph type="ftr" sz="quarter" idx="11"/>
          </p:nvPr>
        </p:nvSpPr>
        <p:spPr>
          <a:xfrm>
            <a:off x="3499101" y="6356350"/>
            <a:ext cx="5911517" cy="365125"/>
          </a:xfrm>
        </p:spPr>
        <p:txBody>
          <a:bodyPr/>
          <a:lstStyle/>
          <a:p>
            <a:endParaRPr lang="de-AT"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2345604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8" name="Footer Placeholder 7"/>
          <p:cNvSpPr>
            <a:spLocks noGrp="1"/>
          </p:cNvSpPr>
          <p:nvPr>
            <p:ph type="ftr" sz="quarter" idx="11"/>
          </p:nvPr>
        </p:nvSpPr>
        <p:spPr/>
        <p:txBody>
          <a:bodyPr/>
          <a:lstStyle/>
          <a:p>
            <a:endParaRPr lang="de-AT" dirty="0"/>
          </a:p>
        </p:txBody>
      </p:sp>
      <p:sp>
        <p:nvSpPr>
          <p:cNvPr id="9" name="Slide Number Placeholder 8"/>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38205517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8" name="Footer Placeholder 7"/>
          <p:cNvSpPr>
            <a:spLocks noGrp="1"/>
          </p:cNvSpPr>
          <p:nvPr>
            <p:ph type="ftr" sz="quarter" idx="11"/>
          </p:nvPr>
        </p:nvSpPr>
        <p:spPr/>
        <p:txBody>
          <a:bodyPr/>
          <a:lstStyle/>
          <a:p>
            <a:endParaRPr lang="de-AT" dirty="0"/>
          </a:p>
        </p:txBody>
      </p:sp>
      <p:sp>
        <p:nvSpPr>
          <p:cNvPr id="9" name="Slide Number Placeholder 8"/>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61124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Leer">
    <p:spTree>
      <p:nvGrpSpPr>
        <p:cNvPr id="1" name=""/>
        <p:cNvGrpSpPr/>
        <p:nvPr/>
      </p:nvGrpSpPr>
      <p:grpSpPr>
        <a:xfrm>
          <a:off x="0" y="0"/>
          <a:ext cx="0" cy="0"/>
          <a:chOff x="0" y="0"/>
          <a:chExt cx="0" cy="0"/>
        </a:xfrm>
      </p:grpSpPr>
      <p:sp>
        <p:nvSpPr>
          <p:cNvPr id="8" name="Content Placeholder 2"/>
          <p:cNvSpPr>
            <a:spLocks noGrp="1"/>
          </p:cNvSpPr>
          <p:nvPr>
            <p:ph idx="1"/>
          </p:nvPr>
        </p:nvSpPr>
        <p:spPr>
          <a:xfrm>
            <a:off x="0" y="1198880"/>
            <a:ext cx="12192000" cy="4520602"/>
          </a:xfrm>
        </p:spPr>
        <p:txBody>
          <a:bodyPr/>
          <a:lstStyle>
            <a:lvl1pPr>
              <a:defRPr sz="2400"/>
            </a:lvl1pPr>
            <a:lvl2pPr>
              <a:defRPr sz="2000"/>
            </a:lvl2pPr>
            <a:lvl3pPr>
              <a:defRPr sz="1800"/>
            </a:lvl3pPr>
            <a:lvl4pPr>
              <a:defRPr sz="1400"/>
            </a:lvl4pPr>
            <a:lvl5pPr>
              <a:defRPr sz="1400"/>
            </a:lvl5pPr>
            <a:lvl6pPr>
              <a:defRPr sz="1400"/>
            </a:lvl6pPr>
            <a:lvl7pPr>
              <a:defRPr sz="1400"/>
            </a:lvl7pPr>
            <a:lvl8pPr>
              <a:defRPr sz="1400"/>
            </a:lvl8pPr>
            <a:lvl9pPr>
              <a:defRPr sz="14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9" name="Titel 8"/>
          <p:cNvSpPr>
            <a:spLocks noGrp="1"/>
          </p:cNvSpPr>
          <p:nvPr>
            <p:ph type="title"/>
          </p:nvPr>
        </p:nvSpPr>
        <p:spPr>
          <a:xfrm>
            <a:off x="0" y="0"/>
            <a:ext cx="12192000" cy="1159933"/>
          </a:xfrm>
          <a:solidFill>
            <a:srgbClr val="FFE12D"/>
          </a:solidFill>
        </p:spPr>
        <p:txBody>
          <a:bodyPr/>
          <a:lstStyle>
            <a:lvl1pPr>
              <a:defRPr>
                <a:solidFill>
                  <a:schemeClr val="tx1"/>
                </a:solidFill>
              </a:defRPr>
            </a:lvl1pPr>
          </a:lstStyle>
          <a:p>
            <a:r>
              <a:rPr lang="de-DE" dirty="0"/>
              <a:t>Titelmasterformat durch Klicken bearbeiten</a:t>
            </a:r>
            <a:endParaRPr lang="de-AT" dirty="0"/>
          </a:p>
        </p:txBody>
      </p:sp>
    </p:spTree>
    <p:extLst>
      <p:ext uri="{BB962C8B-B14F-4D97-AF65-F5344CB8AC3E}">
        <p14:creationId xmlns:p14="http://schemas.microsoft.com/office/powerpoint/2010/main" val="327283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Leer">
    <p:spTree>
      <p:nvGrpSpPr>
        <p:cNvPr id="1" name=""/>
        <p:cNvGrpSpPr/>
        <p:nvPr/>
      </p:nvGrpSpPr>
      <p:grpSpPr>
        <a:xfrm>
          <a:off x="0" y="0"/>
          <a:ext cx="0" cy="0"/>
          <a:chOff x="0" y="0"/>
          <a:chExt cx="0" cy="0"/>
        </a:xfrm>
      </p:grpSpPr>
      <p:sp>
        <p:nvSpPr>
          <p:cNvPr id="8" name="Content Placeholder 2"/>
          <p:cNvSpPr>
            <a:spLocks noGrp="1"/>
          </p:cNvSpPr>
          <p:nvPr>
            <p:ph idx="1" hasCustomPrompt="1"/>
          </p:nvPr>
        </p:nvSpPr>
        <p:spPr>
          <a:xfrm>
            <a:off x="0" y="1159933"/>
            <a:ext cx="12192000" cy="5698067"/>
          </a:xfrm>
        </p:spPr>
        <p:txBody>
          <a:bodyPr/>
          <a:lstStyle>
            <a:lvl1pPr>
              <a:defRPr sz="24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9" name="Titel 8"/>
          <p:cNvSpPr>
            <a:spLocks noGrp="1"/>
          </p:cNvSpPr>
          <p:nvPr>
            <p:ph type="title" hasCustomPrompt="1"/>
          </p:nvPr>
        </p:nvSpPr>
        <p:spPr>
          <a:xfrm>
            <a:off x="0" y="0"/>
            <a:ext cx="12192000" cy="1159933"/>
          </a:xfrm>
          <a:solidFill>
            <a:srgbClr val="FFE12D"/>
          </a:solidFill>
        </p:spPr>
        <p:txBody>
          <a:bodyPr/>
          <a:lstStyle/>
          <a:p>
            <a:r>
              <a:rPr lang="de-DE" dirty="0"/>
              <a:t>Titelmasterformat durch Klicken bearbeiten</a:t>
            </a:r>
            <a:endParaRPr lang="de-AT" dirty="0"/>
          </a:p>
        </p:txBody>
      </p:sp>
    </p:spTree>
    <p:extLst>
      <p:ext uri="{BB962C8B-B14F-4D97-AF65-F5344CB8AC3E}">
        <p14:creationId xmlns:p14="http://schemas.microsoft.com/office/powerpoint/2010/main" val="1664098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193652" y="152400"/>
            <a:ext cx="11693547" cy="948267"/>
          </a:xfrm>
        </p:spPr>
        <p:txBody>
          <a:bodyPr/>
          <a:lstStyle/>
          <a:p>
            <a:r>
              <a:rPr lang="de-DE" dirty="0"/>
              <a:t>Titelmasterformat durch Klicken bearbeiten</a:t>
            </a:r>
            <a:endParaRPr lang="en-US" dirty="0"/>
          </a:p>
        </p:txBody>
      </p:sp>
      <p:sp>
        <p:nvSpPr>
          <p:cNvPr id="3" name="Content Placehold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Tree>
    <p:extLst>
      <p:ext uri="{BB962C8B-B14F-4D97-AF65-F5344CB8AC3E}">
        <p14:creationId xmlns:p14="http://schemas.microsoft.com/office/powerpoint/2010/main" val="106318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6" name="Slide Number Placeholder 5"/>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3696042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9" name="Footer Placeholder 8"/>
          <p:cNvSpPr>
            <a:spLocks noGrp="1"/>
          </p:cNvSpPr>
          <p:nvPr>
            <p:ph type="ftr" sz="quarter" idx="11"/>
          </p:nvPr>
        </p:nvSpPr>
        <p:spPr/>
        <p:txBody>
          <a:bodyPr/>
          <a:lstStyle/>
          <a:p>
            <a:endParaRPr lang="de-AT"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1666723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11" name="Footer Placeholder 10"/>
          <p:cNvSpPr>
            <a:spLocks noGrp="1"/>
          </p:cNvSpPr>
          <p:nvPr>
            <p:ph type="ftr" sz="quarter" idx="11"/>
          </p:nvPr>
        </p:nvSpPr>
        <p:spPr/>
        <p:txBody>
          <a:bodyPr/>
          <a:lstStyle/>
          <a:p>
            <a:endParaRPr lang="de-AT" dirty="0"/>
          </a:p>
        </p:txBody>
      </p:sp>
      <p:sp>
        <p:nvSpPr>
          <p:cNvPr id="12" name="Slide Number Placeholder 11"/>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354339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Titelmasterformat durch Klicken bearbeiten</a:t>
            </a:r>
            <a:endParaRPr lang="en-US" dirty="0"/>
          </a:p>
        </p:txBody>
      </p:sp>
      <p:sp>
        <p:nvSpPr>
          <p:cNvPr id="2" name="Date Placeholder 1"/>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7" name="Footer Placeholder 6"/>
          <p:cNvSpPr>
            <a:spLocks noGrp="1"/>
          </p:cNvSpPr>
          <p:nvPr>
            <p:ph type="ftr" sz="quarter" idx="11"/>
          </p:nvPr>
        </p:nvSpPr>
        <p:spPr/>
        <p:txBody>
          <a:bodyPr/>
          <a:lstStyle/>
          <a:p>
            <a:endParaRPr lang="de-AT" dirty="0"/>
          </a:p>
        </p:txBody>
      </p:sp>
      <p:sp>
        <p:nvSpPr>
          <p:cNvPr id="8" name="Slide Number Placeholder 7"/>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3927523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dirty="0"/>
              <a:t>Titelmasterformat durch Klicken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8" name="Date Placeholder 7"/>
          <p:cNvSpPr>
            <a:spLocks noGrp="1"/>
          </p:cNvSpPr>
          <p:nvPr>
            <p:ph type="dt" sz="half" idx="10"/>
          </p:nvPr>
        </p:nvSpPr>
        <p:spPr>
          <a:xfrm>
            <a:off x="262465" y="6356350"/>
            <a:ext cx="2743200" cy="365125"/>
          </a:xfrm>
          <a:prstGeom prst="rect">
            <a:avLst/>
          </a:prstGeom>
        </p:spPr>
        <p:txBody>
          <a:bodyPr/>
          <a:lstStyle/>
          <a:p>
            <a:fld id="{5B0C7EDC-66C0-46C8-9DCF-2432230AD1A9}" type="datetimeFigureOut">
              <a:rPr lang="de-AT" smtClean="0"/>
              <a:pPr/>
              <a:t>08.06.2026</a:t>
            </a:fld>
            <a:endParaRPr lang="de-AT" dirty="0"/>
          </a:p>
        </p:txBody>
      </p:sp>
      <p:sp>
        <p:nvSpPr>
          <p:cNvPr id="9" name="Footer Placeholder 8"/>
          <p:cNvSpPr>
            <a:spLocks noGrp="1"/>
          </p:cNvSpPr>
          <p:nvPr>
            <p:ph type="ftr" sz="quarter" idx="11"/>
          </p:nvPr>
        </p:nvSpPr>
        <p:spPr/>
        <p:txBody>
          <a:bodyPr/>
          <a:lstStyle/>
          <a:p>
            <a:endParaRPr lang="de-AT" dirty="0"/>
          </a:p>
        </p:txBody>
      </p:sp>
      <p:sp>
        <p:nvSpPr>
          <p:cNvPr id="10" name="Slide Number Placeholder 9"/>
          <p:cNvSpPr>
            <a:spLocks noGrp="1"/>
          </p:cNvSpPr>
          <p:nvPr>
            <p:ph type="sldNum" sz="quarter" idx="12"/>
          </p:nvPr>
        </p:nvSpPr>
        <p:spPr>
          <a:xfrm>
            <a:off x="10634135" y="6356350"/>
            <a:ext cx="1530927" cy="365125"/>
          </a:xfrm>
          <a:prstGeom prst="rect">
            <a:avLst/>
          </a:prstGeom>
        </p:spPr>
        <p:txBody>
          <a:bodyPr/>
          <a:lstStyle/>
          <a:p>
            <a:fld id="{67E787F6-7DFB-45AD-8A28-377B9A46BCBF}" type="slidenum">
              <a:rPr lang="de-AT" smtClean="0"/>
              <a:pPr/>
              <a:t>‹Nr.›</a:t>
            </a:fld>
            <a:endParaRPr lang="de-AT" dirty="0"/>
          </a:p>
        </p:txBody>
      </p:sp>
    </p:spTree>
    <p:extLst>
      <p:ext uri="{BB962C8B-B14F-4D97-AF65-F5344CB8AC3E}">
        <p14:creationId xmlns:p14="http://schemas.microsoft.com/office/powerpoint/2010/main" val="1311587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Footer Placeholder 4"/>
          <p:cNvSpPr>
            <a:spLocks noGrp="1"/>
          </p:cNvSpPr>
          <p:nvPr>
            <p:ph type="ftr" sz="quarter" idx="3"/>
          </p:nvPr>
        </p:nvSpPr>
        <p:spPr>
          <a:xfrm>
            <a:off x="0" y="6454788"/>
            <a:ext cx="12192000" cy="403211"/>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de-AT" dirty="0"/>
          </a:p>
        </p:txBody>
      </p:sp>
      <p:sp>
        <p:nvSpPr>
          <p:cNvPr id="9" name="Footer Placeholder 4"/>
          <p:cNvSpPr txBox="1">
            <a:spLocks/>
          </p:cNvSpPr>
          <p:nvPr userDrawn="1"/>
        </p:nvSpPr>
        <p:spPr>
          <a:xfrm>
            <a:off x="0" y="6467701"/>
            <a:ext cx="12195581" cy="406400"/>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de-AT" dirty="0"/>
              <a:t>					</a:t>
            </a:r>
            <a:endParaRPr lang="de-AT" sz="1100" dirty="0"/>
          </a:p>
        </p:txBody>
      </p:sp>
    </p:spTree>
    <p:extLst>
      <p:ext uri="{BB962C8B-B14F-4D97-AF65-F5344CB8AC3E}">
        <p14:creationId xmlns:p14="http://schemas.microsoft.com/office/powerpoint/2010/main" val="1123603898"/>
      </p:ext>
    </p:extLst>
  </p:cSld>
  <p:clrMap bg1="lt1" tx1="dk1" bg2="lt2" tx2="dk2" accent1="accent1" accent2="accent2" accent3="accent3" accent4="accent4" accent5="accent5" accent6="accent6" hlink="hlink" folHlink="folHlink"/>
  <p:sldLayoutIdLst>
    <p:sldLayoutId id="2147483755" r:id="rId1"/>
    <p:sldLayoutId id="2147483761" r:id="rId2"/>
    <p:sldLayoutId id="2147483766" r:id="rId3"/>
    <p:sldLayoutId id="2147483756" r:id="rId4"/>
    <p:sldLayoutId id="2147483757" r:id="rId5"/>
    <p:sldLayoutId id="2147483758" r:id="rId6"/>
    <p:sldLayoutId id="2147483759" r:id="rId7"/>
    <p:sldLayoutId id="2147483760" r:id="rId8"/>
    <p:sldLayoutId id="2147483762" r:id="rId9"/>
    <p:sldLayoutId id="2147483763" r:id="rId10"/>
    <p:sldLayoutId id="2147483764" r:id="rId11"/>
    <p:sldLayoutId id="2147483765" r:id="rId12"/>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c.europa.eu/info/law/better-regulation/have-your-say/initiatives/14619-Radioactive-Waste-Directive-and-Shipments-Directive-evaluation_e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mraz@ecology.at" TargetMode="External"/><Relationship Id="rId2" Type="http://schemas.openxmlformats.org/officeDocument/2006/relationships/hyperlink" Target="https://eur-lex.europa.eu/legal-content/EN/TXT/PDF/?uri=CELEX:32011L0070" TargetMode="External"/><Relationship Id="rId1" Type="http://schemas.openxmlformats.org/officeDocument/2006/relationships/slideLayout" Target="../slideLayouts/slideLayout2.xml"/><Relationship Id="rId6" Type="http://schemas.openxmlformats.org/officeDocument/2006/relationships/hyperlink" Target="https://www.dont-nuke-the-taxonomy.eu/" TargetMode="External"/><Relationship Id="rId5" Type="http://schemas.openxmlformats.org/officeDocument/2006/relationships/hyperlink" Target="https://www.joint-project.org/" TargetMode="External"/><Relationship Id="rId4" Type="http://schemas.openxmlformats.org/officeDocument/2006/relationships/hyperlink" Target="mailto:patricia.lorenz@foeeurope.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c.europa.eu/transparency/documents-register/detail?ref=COM(2024)197&amp;lang=en" TargetMode="External"/><Relationship Id="rId2" Type="http://schemas.openxmlformats.org/officeDocument/2006/relationships/hyperlink" Target="https://www.joint-project.org/2023/07/31/nuclear-waste-management-in-the-eu-joint-project-report-update-2023/" TargetMode="External"/><Relationship Id="rId1" Type="http://schemas.openxmlformats.org/officeDocument/2006/relationships/slideLayout" Target="../slideLayouts/slideLayout2.xml"/><Relationship Id="rId5" Type="http://schemas.openxmlformats.org/officeDocument/2006/relationships/hyperlink" Target="https://ec.europa.eu/transparency/documents-register/detail?ref=COM(2017)236&amp;lang=en" TargetMode="External"/><Relationship Id="rId4" Type="http://schemas.openxmlformats.org/officeDocument/2006/relationships/hyperlink" Target="https://ec.europa.eu/transparency/documents-register/detail?ref=COM(2019)632&amp;lang=en"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eur-lex.europa.eu/legal-content/EN/ALL/?uri=CELEX%3A32006L002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ata.consilium.europa.eu/doc/document/ST-7721-2011-INIT/en/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142348" y="1280947"/>
            <a:ext cx="7315200" cy="3255359"/>
          </a:xfrm>
        </p:spPr>
        <p:txBody>
          <a:bodyPr>
            <a:normAutofit fontScale="90000"/>
          </a:bodyPr>
          <a:lstStyle/>
          <a:p>
            <a:br>
              <a:rPr lang="en-GB" sz="4400" noProof="0" dirty="0">
                <a:solidFill>
                  <a:schemeClr val="tx1"/>
                </a:solidFill>
              </a:rPr>
            </a:br>
            <a:br>
              <a:rPr lang="en-GB" sz="4400" noProof="0" dirty="0">
                <a:solidFill>
                  <a:schemeClr val="tx1"/>
                </a:solidFill>
              </a:rPr>
            </a:br>
            <a:r>
              <a:rPr lang="en-GB" sz="4000" noProof="0" dirty="0">
                <a:solidFill>
                  <a:schemeClr val="tx1"/>
                </a:solidFill>
              </a:rPr>
              <a:t>Upcoming changes in the EU Nuclear Waste Directive and how to raise your voice</a:t>
            </a:r>
            <a:br>
              <a:rPr lang="en-GB" sz="4000" noProof="0" dirty="0">
                <a:solidFill>
                  <a:schemeClr val="tx1"/>
                </a:solidFill>
              </a:rPr>
            </a:br>
            <a:br>
              <a:rPr lang="en-GB" sz="4000" noProof="0" dirty="0">
                <a:solidFill>
                  <a:schemeClr val="tx1"/>
                </a:solidFill>
              </a:rPr>
            </a:br>
            <a:r>
              <a:rPr lang="en-GB" sz="2700" noProof="0" dirty="0">
                <a:solidFill>
                  <a:schemeClr val="tx1"/>
                </a:solidFill>
              </a:rPr>
              <a:t>Online event 2026-06-08</a:t>
            </a:r>
            <a:endParaRPr lang="en-GB" sz="4000" noProof="0" dirty="0">
              <a:solidFill>
                <a:schemeClr val="tx1"/>
              </a:solidFill>
            </a:endParaRPr>
          </a:p>
        </p:txBody>
      </p:sp>
      <p:sp>
        <p:nvSpPr>
          <p:cNvPr id="3" name="Untertitel 2"/>
          <p:cNvSpPr>
            <a:spLocks noGrp="1"/>
          </p:cNvSpPr>
          <p:nvPr>
            <p:ph type="subTitle" idx="1"/>
          </p:nvPr>
        </p:nvSpPr>
        <p:spPr>
          <a:xfrm>
            <a:off x="1142348" y="4749553"/>
            <a:ext cx="7315200" cy="604872"/>
          </a:xfrm>
        </p:spPr>
        <p:txBody>
          <a:bodyPr>
            <a:normAutofit/>
          </a:bodyPr>
          <a:lstStyle/>
          <a:p>
            <a:r>
              <a:rPr lang="en-GB" sz="2400" noProof="0" dirty="0">
                <a:solidFill>
                  <a:schemeClr val="tx1"/>
                </a:solidFill>
              </a:rPr>
              <a:t>Gabriele Mraz, Austrian Institute of Ecology</a:t>
            </a:r>
          </a:p>
        </p:txBody>
      </p:sp>
    </p:spTree>
    <p:extLst>
      <p:ext uri="{BB962C8B-B14F-4D97-AF65-F5344CB8AC3E}">
        <p14:creationId xmlns:p14="http://schemas.microsoft.com/office/powerpoint/2010/main" val="1055369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F76FB-71F9-0598-7973-57F32C561D25}"/>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882A1BAB-3367-2D76-8DA3-FEB7A2DABDBB}"/>
              </a:ext>
            </a:extLst>
          </p:cNvPr>
          <p:cNvSpPr>
            <a:spLocks noGrp="1"/>
          </p:cNvSpPr>
          <p:nvPr>
            <p:ph idx="1"/>
          </p:nvPr>
        </p:nvSpPr>
        <p:spPr>
          <a:xfrm>
            <a:off x="0" y="1198879"/>
            <a:ext cx="12192000" cy="5467928"/>
          </a:xfrm>
        </p:spPr>
        <p:txBody>
          <a:bodyPr>
            <a:normAutofit/>
          </a:bodyPr>
          <a:lstStyle/>
          <a:p>
            <a:r>
              <a:rPr lang="en-GB" sz="2000" noProof="0" dirty="0"/>
              <a:t>Long-term interim storage: no final repository means that HLW has to be stay in interim storages; problems of life-time extension, but the old ones were not </a:t>
            </a:r>
            <a:r>
              <a:rPr lang="en-GB" sz="2000" noProof="0" dirty="0" err="1"/>
              <a:t>designe</a:t>
            </a:r>
            <a:r>
              <a:rPr lang="en-GB" sz="2000" dirty="0"/>
              <a:t>d for long lifetimes (up to or more 100 years) </a:t>
            </a:r>
            <a:r>
              <a:rPr lang="en-GB" sz="2000" noProof="0" dirty="0"/>
              <a:t>problems with ageing, outdated designs (f.e. less security against drone attacks), transparency and participation</a:t>
            </a:r>
          </a:p>
          <a:p>
            <a:r>
              <a:rPr lang="en-GB" sz="2000" dirty="0"/>
              <a:t>Shared solutions (multinational repositories,  etc.): might be a way to avoid national decisions for national repository</a:t>
            </a:r>
          </a:p>
          <a:p>
            <a:r>
              <a:rPr lang="en-GB" sz="2000" dirty="0"/>
              <a:t>…</a:t>
            </a:r>
          </a:p>
          <a:p>
            <a:endParaRPr lang="en-GB" sz="2000" noProof="0" dirty="0"/>
          </a:p>
        </p:txBody>
      </p:sp>
      <p:sp>
        <p:nvSpPr>
          <p:cNvPr id="3" name="Titel 2">
            <a:extLst>
              <a:ext uri="{FF2B5EF4-FFF2-40B4-BE49-F238E27FC236}">
                <a16:creationId xmlns:a16="http://schemas.microsoft.com/office/drawing/2014/main" id="{AA5A6610-8E36-6E43-4101-4AEAF9750DCC}"/>
              </a:ext>
            </a:extLst>
          </p:cNvPr>
          <p:cNvSpPr>
            <a:spLocks noGrp="1"/>
          </p:cNvSpPr>
          <p:nvPr>
            <p:ph type="title"/>
          </p:nvPr>
        </p:nvSpPr>
        <p:spPr/>
        <p:txBody>
          <a:bodyPr>
            <a:normAutofit/>
          </a:bodyPr>
          <a:lstStyle/>
          <a:p>
            <a:r>
              <a:rPr lang="en-GB" sz="3200" noProof="0" dirty="0"/>
              <a:t>Other issues</a:t>
            </a:r>
          </a:p>
        </p:txBody>
      </p:sp>
    </p:spTree>
    <p:extLst>
      <p:ext uri="{BB962C8B-B14F-4D97-AF65-F5344CB8AC3E}">
        <p14:creationId xmlns:p14="http://schemas.microsoft.com/office/powerpoint/2010/main" val="3791881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F284A-56F8-FA18-5E38-97014D0B339A}"/>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5D35EE99-37C1-9B01-1D4A-8578B112463B}"/>
              </a:ext>
            </a:extLst>
          </p:cNvPr>
          <p:cNvSpPr>
            <a:spLocks noGrp="1"/>
          </p:cNvSpPr>
          <p:nvPr>
            <p:ph idx="1"/>
          </p:nvPr>
        </p:nvSpPr>
        <p:spPr>
          <a:xfrm>
            <a:off x="0" y="1198879"/>
            <a:ext cx="12192000" cy="5219675"/>
          </a:xfrm>
        </p:spPr>
        <p:txBody>
          <a:bodyPr>
            <a:normAutofit/>
          </a:bodyPr>
          <a:lstStyle/>
          <a:p>
            <a:r>
              <a:rPr lang="en-GB" sz="2000" dirty="0">
                <a:hlinkClick r:id="rId2"/>
              </a:rPr>
              <a:t>https://ec.europa.eu/info/law/better-regulation/have-your-say/initiatives/14619-Radioactive-Waste-Directive-and-Shipments-Directive-evaluation_en</a:t>
            </a:r>
            <a:endParaRPr lang="en-GB" sz="2000" dirty="0"/>
          </a:p>
          <a:p>
            <a:r>
              <a:rPr lang="en-GB" sz="2000" noProof="0" dirty="0"/>
              <a:t>Consultation is open until 19 June</a:t>
            </a:r>
          </a:p>
          <a:p>
            <a:r>
              <a:rPr lang="en-GB" sz="2000" dirty="0"/>
              <a:t>You have to sign in via EU-Login</a:t>
            </a:r>
            <a:endParaRPr lang="en-GB" sz="2000" noProof="0" dirty="0"/>
          </a:p>
          <a:p>
            <a:r>
              <a:rPr lang="en-GB" sz="2000" dirty="0"/>
              <a:t>Joint Project will produce a statement which can be signed</a:t>
            </a:r>
          </a:p>
          <a:p>
            <a:r>
              <a:rPr lang="en-GB" sz="2000" noProof="0" dirty="0"/>
              <a:t>Goal</a:t>
            </a:r>
            <a:r>
              <a:rPr lang="en-GB" sz="2000" dirty="0"/>
              <a:t> is that many statements are submitted, they should differ from each other (EC will count the same statements as one)</a:t>
            </a:r>
            <a:endParaRPr lang="en-GB" sz="2000" noProof="0" dirty="0"/>
          </a:p>
        </p:txBody>
      </p:sp>
      <p:sp>
        <p:nvSpPr>
          <p:cNvPr id="3" name="Titel 2">
            <a:extLst>
              <a:ext uri="{FF2B5EF4-FFF2-40B4-BE49-F238E27FC236}">
                <a16:creationId xmlns:a16="http://schemas.microsoft.com/office/drawing/2014/main" id="{33250E7B-BE0E-E870-0A00-00A689481B8E}"/>
              </a:ext>
            </a:extLst>
          </p:cNvPr>
          <p:cNvSpPr>
            <a:spLocks noGrp="1"/>
          </p:cNvSpPr>
          <p:nvPr>
            <p:ph type="title"/>
          </p:nvPr>
        </p:nvSpPr>
        <p:spPr/>
        <p:txBody>
          <a:bodyPr>
            <a:normAutofit/>
          </a:bodyPr>
          <a:lstStyle/>
          <a:p>
            <a:r>
              <a:rPr lang="en-GB" sz="3200" noProof="0" dirty="0"/>
              <a:t>Consultation is open until 19 June</a:t>
            </a:r>
          </a:p>
        </p:txBody>
      </p:sp>
    </p:spTree>
    <p:extLst>
      <p:ext uri="{BB962C8B-B14F-4D97-AF65-F5344CB8AC3E}">
        <p14:creationId xmlns:p14="http://schemas.microsoft.com/office/powerpoint/2010/main" val="3225621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B10E8ECA-3FCA-4BE3-B19B-508D5EB7238A}"/>
              </a:ext>
            </a:extLst>
          </p:cNvPr>
          <p:cNvSpPr>
            <a:spLocks noGrp="1"/>
          </p:cNvSpPr>
          <p:nvPr>
            <p:ph idx="1"/>
          </p:nvPr>
        </p:nvSpPr>
        <p:spPr/>
        <p:txBody>
          <a:bodyPr>
            <a:normAutofit lnSpcReduction="10000"/>
          </a:bodyPr>
          <a:lstStyle/>
          <a:p>
            <a:r>
              <a:rPr lang="en-GB" b="1" noProof="0" dirty="0"/>
              <a:t>Thank you for your attention!</a:t>
            </a:r>
          </a:p>
          <a:p>
            <a:endParaRPr lang="en-GB" noProof="0" dirty="0"/>
          </a:p>
          <a:p>
            <a:endParaRPr lang="en-GB" noProof="0" dirty="0"/>
          </a:p>
          <a:p>
            <a:r>
              <a:rPr lang="en-GB" noProof="0" dirty="0"/>
              <a:t>Directive 2011/70/Euratom: </a:t>
            </a:r>
            <a:r>
              <a:rPr lang="en-GB" noProof="0" dirty="0">
                <a:hlinkClick r:id="rId2"/>
              </a:rPr>
              <a:t>https://eur-lex.europa.eu/legal-content/EN/TXT/PDF/?uri=CELEX:32011L0070</a:t>
            </a:r>
            <a:endParaRPr lang="en-GB" noProof="0" dirty="0"/>
          </a:p>
          <a:p>
            <a:endParaRPr lang="en-GB" noProof="0" dirty="0"/>
          </a:p>
          <a:p>
            <a:pPr marL="0" indent="0">
              <a:buNone/>
            </a:pPr>
            <a:endParaRPr lang="en-GB" noProof="0" dirty="0"/>
          </a:p>
          <a:p>
            <a:r>
              <a:rPr lang="en-GB" noProof="0" dirty="0"/>
              <a:t>Contact: </a:t>
            </a:r>
            <a:r>
              <a:rPr lang="en-GB" noProof="0" dirty="0">
                <a:hlinkClick r:id="rId3"/>
              </a:rPr>
              <a:t>mraz@ecology.at</a:t>
            </a:r>
            <a:r>
              <a:rPr lang="en-GB" noProof="0" dirty="0"/>
              <a:t>, </a:t>
            </a:r>
            <a:r>
              <a:rPr lang="en-GB" noProof="0" dirty="0">
                <a:hlinkClick r:id="rId4"/>
              </a:rPr>
              <a:t>patricia.lorenz@foeeurope.org</a:t>
            </a:r>
            <a:r>
              <a:rPr lang="en-GB" noProof="0" dirty="0"/>
              <a:t>   </a:t>
            </a:r>
          </a:p>
          <a:p>
            <a:r>
              <a:rPr lang="en-GB" dirty="0">
                <a:hlinkClick r:id="rId5"/>
              </a:rPr>
              <a:t>https://www.joint-project.org/</a:t>
            </a:r>
            <a:r>
              <a:rPr lang="en-GB" dirty="0"/>
              <a:t> </a:t>
            </a:r>
          </a:p>
          <a:p>
            <a:r>
              <a:rPr lang="en-GB" dirty="0">
                <a:hlinkClick r:id="rId6"/>
              </a:rPr>
              <a:t>https://www.dont-nuke-the-taxonomy.eu/</a:t>
            </a:r>
            <a:r>
              <a:rPr lang="en-GB" dirty="0"/>
              <a:t> </a:t>
            </a:r>
            <a:endParaRPr lang="en-GB" noProof="0" dirty="0"/>
          </a:p>
        </p:txBody>
      </p:sp>
      <p:sp>
        <p:nvSpPr>
          <p:cNvPr id="3" name="Titel 2">
            <a:extLst>
              <a:ext uri="{FF2B5EF4-FFF2-40B4-BE49-F238E27FC236}">
                <a16:creationId xmlns:a16="http://schemas.microsoft.com/office/drawing/2014/main" id="{8992775B-BBBA-4AAB-B6AF-D68A9E394314}"/>
              </a:ext>
            </a:extLst>
          </p:cNvPr>
          <p:cNvSpPr>
            <a:spLocks noGrp="1"/>
          </p:cNvSpPr>
          <p:nvPr>
            <p:ph type="title"/>
          </p:nvPr>
        </p:nvSpPr>
        <p:spPr/>
        <p:txBody>
          <a:bodyPr/>
          <a:lstStyle/>
          <a:p>
            <a:r>
              <a:rPr lang="en-GB" noProof="0" dirty="0"/>
              <a:t>Contact</a:t>
            </a:r>
          </a:p>
        </p:txBody>
      </p:sp>
    </p:spTree>
    <p:extLst>
      <p:ext uri="{BB962C8B-B14F-4D97-AF65-F5344CB8AC3E}">
        <p14:creationId xmlns:p14="http://schemas.microsoft.com/office/powerpoint/2010/main" val="260978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84C14-77A9-2FFF-938B-2E46AF1E8C47}"/>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B5F108D6-DD8A-C59A-07A2-7B4019E633B5}"/>
              </a:ext>
            </a:extLst>
          </p:cNvPr>
          <p:cNvSpPr>
            <a:spLocks noGrp="1"/>
          </p:cNvSpPr>
          <p:nvPr>
            <p:ph idx="1"/>
          </p:nvPr>
        </p:nvSpPr>
        <p:spPr>
          <a:xfrm>
            <a:off x="0" y="1198879"/>
            <a:ext cx="12192000" cy="5219675"/>
          </a:xfrm>
        </p:spPr>
        <p:txBody>
          <a:bodyPr>
            <a:normAutofit/>
          </a:bodyPr>
          <a:lstStyle/>
          <a:p>
            <a:r>
              <a:rPr lang="en-GB" sz="2000" b="1" noProof="0" dirty="0"/>
              <a:t>Goal: ensure responsible and safe management of spent fuel and radioactive waste to avoid imposing undue burdens on future generations</a:t>
            </a:r>
          </a:p>
          <a:p>
            <a:endParaRPr lang="en-GB" sz="2000" noProof="0" dirty="0"/>
          </a:p>
          <a:p>
            <a:r>
              <a:rPr lang="en-GB" sz="2000" b="1" noProof="0" dirty="0"/>
              <a:t>General principles </a:t>
            </a:r>
            <a:r>
              <a:rPr lang="en-GB" sz="2000" noProof="0" dirty="0"/>
              <a:t>(Art. 4)</a:t>
            </a:r>
          </a:p>
          <a:p>
            <a:r>
              <a:rPr lang="en-GB" sz="2000" noProof="0" dirty="0"/>
              <a:t>Each member state has the </a:t>
            </a:r>
            <a:r>
              <a:rPr lang="en-GB" sz="2000" b="1" noProof="0" dirty="0"/>
              <a:t>ultimate responsibility </a:t>
            </a:r>
            <a:r>
              <a:rPr lang="en-GB" sz="2000" noProof="0" dirty="0"/>
              <a:t>for the management of spent fuel and radioactive waste that are generated in it. This responsibility remains with the member state also in case of shipments to another countries for reprocessing or processing</a:t>
            </a:r>
          </a:p>
          <a:p>
            <a:r>
              <a:rPr lang="en-GB" sz="2000" noProof="0" dirty="0"/>
              <a:t>Each member state has to have a </a:t>
            </a:r>
            <a:r>
              <a:rPr lang="en-GB" sz="2000" b="1" noProof="0" dirty="0"/>
              <a:t>national policy for management of spent fuel and radioactive waste</a:t>
            </a:r>
            <a:r>
              <a:rPr lang="en-GB" sz="2000" noProof="0" dirty="0"/>
              <a:t>.</a:t>
            </a:r>
          </a:p>
          <a:p>
            <a:r>
              <a:rPr lang="en-GB" sz="2000" noProof="0" dirty="0"/>
              <a:t>Radioactive waste </a:t>
            </a:r>
            <a:r>
              <a:rPr lang="en-GB" sz="2000" b="1" noProof="0" dirty="0"/>
              <a:t>shall be disposed of in the member state where it was generated</a:t>
            </a:r>
            <a:r>
              <a:rPr lang="en-GB" sz="2000" noProof="0" dirty="0"/>
              <a:t>, with the exception of agreed shipments to other countries</a:t>
            </a:r>
          </a:p>
          <a:p>
            <a:pPr marL="0" indent="0">
              <a:buNone/>
            </a:pPr>
            <a:endParaRPr lang="en-GB" sz="2000" dirty="0"/>
          </a:p>
        </p:txBody>
      </p:sp>
      <p:sp>
        <p:nvSpPr>
          <p:cNvPr id="3" name="Titel 2">
            <a:extLst>
              <a:ext uri="{FF2B5EF4-FFF2-40B4-BE49-F238E27FC236}">
                <a16:creationId xmlns:a16="http://schemas.microsoft.com/office/drawing/2014/main" id="{76C5F6E6-0BA2-5EA3-7CB7-E720356F1A48}"/>
              </a:ext>
            </a:extLst>
          </p:cNvPr>
          <p:cNvSpPr>
            <a:spLocks noGrp="1"/>
          </p:cNvSpPr>
          <p:nvPr>
            <p:ph type="title"/>
          </p:nvPr>
        </p:nvSpPr>
        <p:spPr/>
        <p:txBody>
          <a:bodyPr>
            <a:normAutofit/>
          </a:bodyPr>
          <a:lstStyle/>
          <a:p>
            <a:r>
              <a:rPr lang="en-GB" sz="3200" noProof="0" dirty="0"/>
              <a:t>Directive 2011/70/Euratom (“Nuclear Waste Directive”)</a:t>
            </a:r>
          </a:p>
        </p:txBody>
      </p:sp>
    </p:spTree>
    <p:extLst>
      <p:ext uri="{BB962C8B-B14F-4D97-AF65-F5344CB8AC3E}">
        <p14:creationId xmlns:p14="http://schemas.microsoft.com/office/powerpoint/2010/main" val="1166040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D4A8B-1F80-A6F4-4587-C979284FE13D}"/>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16A07BC1-55A0-F5FB-868B-27269F4DC36F}"/>
              </a:ext>
            </a:extLst>
          </p:cNvPr>
          <p:cNvSpPr>
            <a:spLocks noGrp="1"/>
          </p:cNvSpPr>
          <p:nvPr>
            <p:ph idx="1"/>
          </p:nvPr>
        </p:nvSpPr>
        <p:spPr>
          <a:xfrm>
            <a:off x="0" y="1198879"/>
            <a:ext cx="12192000" cy="5219675"/>
          </a:xfrm>
        </p:spPr>
        <p:txBody>
          <a:bodyPr>
            <a:normAutofit/>
          </a:bodyPr>
          <a:lstStyle/>
          <a:p>
            <a:r>
              <a:rPr lang="de-AT" sz="2000" dirty="0"/>
              <a:t>The </a:t>
            </a:r>
            <a:r>
              <a:rPr lang="de-AT" sz="2000" b="1" dirty="0"/>
              <a:t>„J</a:t>
            </a:r>
            <a:r>
              <a:rPr lang="en-GB" sz="2000" b="1" dirty="0" err="1"/>
              <a:t>oint</a:t>
            </a:r>
            <a:r>
              <a:rPr lang="en-GB" sz="2000" b="1" dirty="0"/>
              <a:t> Project – Nuclear Risk &amp; Public Control” </a:t>
            </a:r>
            <a:r>
              <a:rPr lang="en-GB" sz="2000" dirty="0"/>
              <a:t>monitored the implementation since the first national waste management programmes were submitted (2015); we published regular </a:t>
            </a:r>
            <a:r>
              <a:rPr lang="en-GB" sz="2000" dirty="0">
                <a:hlinkClick r:id="rId2"/>
              </a:rPr>
              <a:t>reports</a:t>
            </a:r>
            <a:r>
              <a:rPr lang="en-GB" sz="2000" dirty="0"/>
              <a:t> until 2023</a:t>
            </a:r>
          </a:p>
          <a:p>
            <a:endParaRPr lang="en-GB" sz="2000" dirty="0"/>
          </a:p>
          <a:p>
            <a:r>
              <a:rPr lang="en-GB" sz="2000" noProof="0" dirty="0"/>
              <a:t>The </a:t>
            </a:r>
            <a:r>
              <a:rPr lang="en-GB" sz="2000" b="1" noProof="0" dirty="0"/>
              <a:t>European Commission</a:t>
            </a:r>
            <a:r>
              <a:rPr lang="en-GB" sz="2000" noProof="0" dirty="0"/>
              <a:t>/DG Ener evaluated the national programmes of the member states and published three reports on it:</a:t>
            </a:r>
          </a:p>
          <a:p>
            <a:pPr lvl="1"/>
            <a:r>
              <a:rPr lang="de-AT" sz="1800" dirty="0">
                <a:hlinkClick r:id="rId3"/>
              </a:rPr>
              <a:t>3</a:t>
            </a:r>
            <a:r>
              <a:rPr lang="de-AT" sz="1800" baseline="30000" dirty="0">
                <a:hlinkClick r:id="rId3"/>
              </a:rPr>
              <a:t>rd</a:t>
            </a:r>
            <a:r>
              <a:rPr lang="de-AT" sz="1800" dirty="0">
                <a:hlinkClick r:id="rId3"/>
              </a:rPr>
              <a:t> </a:t>
            </a:r>
            <a:r>
              <a:rPr lang="de-AT" sz="1800" dirty="0" err="1">
                <a:hlinkClick r:id="rId3"/>
              </a:rPr>
              <a:t>report</a:t>
            </a:r>
            <a:r>
              <a:rPr lang="de-AT" sz="1800" dirty="0">
                <a:hlinkClick r:id="rId3"/>
              </a:rPr>
              <a:t> COM(2024)197 and </a:t>
            </a:r>
            <a:r>
              <a:rPr lang="de-AT" sz="1800" dirty="0" err="1">
                <a:hlinkClick r:id="rId3"/>
              </a:rPr>
              <a:t>its</a:t>
            </a:r>
            <a:r>
              <a:rPr lang="de-AT" sz="1800" dirty="0">
                <a:hlinkClick r:id="rId3"/>
              </a:rPr>
              <a:t> 2 </a:t>
            </a:r>
            <a:r>
              <a:rPr lang="de-AT" sz="1800" dirty="0" err="1">
                <a:hlinkClick r:id="rId3"/>
              </a:rPr>
              <a:t>staff</a:t>
            </a:r>
            <a:r>
              <a:rPr lang="de-AT" sz="1800" dirty="0">
                <a:hlinkClick r:id="rId3"/>
              </a:rPr>
              <a:t> </a:t>
            </a:r>
            <a:r>
              <a:rPr lang="de-AT" sz="1800" dirty="0" err="1">
                <a:hlinkClick r:id="rId3"/>
              </a:rPr>
              <a:t>working</a:t>
            </a:r>
            <a:r>
              <a:rPr lang="de-AT" sz="1800" dirty="0">
                <a:hlinkClick r:id="rId3"/>
              </a:rPr>
              <a:t> </a:t>
            </a:r>
            <a:r>
              <a:rPr lang="de-AT" sz="1800" dirty="0" err="1">
                <a:hlinkClick r:id="rId3"/>
              </a:rPr>
              <a:t>documents</a:t>
            </a:r>
            <a:r>
              <a:rPr lang="de-AT" sz="1800" dirty="0">
                <a:hlinkClick r:id="rId3"/>
              </a:rPr>
              <a:t> SWD(2024)123 and SWD(2024)127</a:t>
            </a:r>
            <a:endParaRPr lang="de-AT" sz="1800" dirty="0"/>
          </a:p>
          <a:p>
            <a:pPr lvl="1"/>
            <a:r>
              <a:rPr lang="de-AT" sz="1800" dirty="0">
                <a:hlinkClick r:id="rId4"/>
              </a:rPr>
              <a:t>2</a:t>
            </a:r>
            <a:r>
              <a:rPr lang="de-AT" sz="1800" baseline="30000" dirty="0">
                <a:hlinkClick r:id="rId4"/>
              </a:rPr>
              <a:t>nd</a:t>
            </a:r>
            <a:r>
              <a:rPr lang="de-AT" sz="1800" dirty="0">
                <a:hlinkClick r:id="rId4"/>
              </a:rPr>
              <a:t> </a:t>
            </a:r>
            <a:r>
              <a:rPr lang="de-AT" sz="1800" dirty="0" err="1">
                <a:hlinkClick r:id="rId4"/>
              </a:rPr>
              <a:t>report</a:t>
            </a:r>
            <a:r>
              <a:rPr lang="de-AT" sz="1800" dirty="0">
                <a:hlinkClick r:id="rId4"/>
              </a:rPr>
              <a:t> COM (2019) 362 and </a:t>
            </a:r>
            <a:r>
              <a:rPr lang="de-AT" sz="1800" dirty="0" err="1">
                <a:hlinkClick r:id="rId4"/>
              </a:rPr>
              <a:t>its</a:t>
            </a:r>
            <a:r>
              <a:rPr lang="de-AT" sz="1800" dirty="0">
                <a:hlinkClick r:id="rId4"/>
              </a:rPr>
              <a:t> 2 </a:t>
            </a:r>
            <a:r>
              <a:rPr lang="de-AT" sz="1800" dirty="0" err="1">
                <a:hlinkClick r:id="rId4"/>
              </a:rPr>
              <a:t>staff</a:t>
            </a:r>
            <a:r>
              <a:rPr lang="de-AT" sz="1800" dirty="0">
                <a:hlinkClick r:id="rId4"/>
              </a:rPr>
              <a:t> </a:t>
            </a:r>
            <a:r>
              <a:rPr lang="de-AT" sz="1800" dirty="0" err="1">
                <a:hlinkClick r:id="rId4"/>
              </a:rPr>
              <a:t>working</a:t>
            </a:r>
            <a:r>
              <a:rPr lang="de-AT" sz="1800" dirty="0">
                <a:hlinkClick r:id="rId4"/>
              </a:rPr>
              <a:t> </a:t>
            </a:r>
            <a:r>
              <a:rPr lang="de-AT" sz="1800" dirty="0" err="1">
                <a:hlinkClick r:id="rId4"/>
              </a:rPr>
              <a:t>documents</a:t>
            </a:r>
            <a:r>
              <a:rPr lang="de-AT" sz="1800" dirty="0">
                <a:hlinkClick r:id="rId4"/>
              </a:rPr>
              <a:t> SWD(2019)436 and SWD(2019)435</a:t>
            </a:r>
            <a:endParaRPr lang="de-AT" sz="1800" dirty="0"/>
          </a:p>
          <a:p>
            <a:pPr lvl="1"/>
            <a:r>
              <a:rPr lang="de-AT" sz="1800" dirty="0">
                <a:hlinkClick r:id="rId5"/>
              </a:rPr>
              <a:t>1</a:t>
            </a:r>
            <a:r>
              <a:rPr lang="de-AT" sz="1800" baseline="30000" dirty="0">
                <a:hlinkClick r:id="rId5"/>
              </a:rPr>
              <a:t>st</a:t>
            </a:r>
            <a:r>
              <a:rPr lang="de-AT" sz="1800" dirty="0">
                <a:hlinkClick r:id="rId5"/>
              </a:rPr>
              <a:t> </a:t>
            </a:r>
            <a:r>
              <a:rPr lang="de-AT" sz="1800" dirty="0" err="1">
                <a:hlinkClick r:id="rId5"/>
              </a:rPr>
              <a:t>report</a:t>
            </a:r>
            <a:r>
              <a:rPr lang="de-AT" sz="1800" dirty="0">
                <a:hlinkClick r:id="rId5"/>
              </a:rPr>
              <a:t> COM(2017)236 and </a:t>
            </a:r>
            <a:r>
              <a:rPr lang="de-AT" sz="1800" dirty="0" err="1">
                <a:hlinkClick r:id="rId5"/>
              </a:rPr>
              <a:t>its</a:t>
            </a:r>
            <a:r>
              <a:rPr lang="de-AT" sz="1800" dirty="0">
                <a:hlinkClick r:id="rId5"/>
              </a:rPr>
              <a:t> 2 </a:t>
            </a:r>
            <a:r>
              <a:rPr lang="de-AT" sz="1800" dirty="0" err="1">
                <a:hlinkClick r:id="rId5"/>
              </a:rPr>
              <a:t>staff</a:t>
            </a:r>
            <a:r>
              <a:rPr lang="de-AT" sz="1800" dirty="0">
                <a:hlinkClick r:id="rId5"/>
              </a:rPr>
              <a:t> </a:t>
            </a:r>
            <a:r>
              <a:rPr lang="de-AT" sz="1800" dirty="0" err="1">
                <a:hlinkClick r:id="rId5"/>
              </a:rPr>
              <a:t>working</a:t>
            </a:r>
            <a:r>
              <a:rPr lang="de-AT" sz="1800" dirty="0">
                <a:hlinkClick r:id="rId5"/>
              </a:rPr>
              <a:t> </a:t>
            </a:r>
            <a:r>
              <a:rPr lang="de-AT" sz="1800" dirty="0" err="1">
                <a:hlinkClick r:id="rId5"/>
              </a:rPr>
              <a:t>documents</a:t>
            </a:r>
            <a:r>
              <a:rPr lang="de-AT" sz="1800" dirty="0">
                <a:hlinkClick r:id="rId5"/>
              </a:rPr>
              <a:t>  SWD(2017)159 and SWD(2017)161</a:t>
            </a:r>
            <a:endParaRPr lang="en-GB" sz="1800" dirty="0"/>
          </a:p>
        </p:txBody>
      </p:sp>
      <p:sp>
        <p:nvSpPr>
          <p:cNvPr id="3" name="Titel 2">
            <a:extLst>
              <a:ext uri="{FF2B5EF4-FFF2-40B4-BE49-F238E27FC236}">
                <a16:creationId xmlns:a16="http://schemas.microsoft.com/office/drawing/2014/main" id="{1F224BDD-ED4F-56A4-C8D8-6E91248316BB}"/>
              </a:ext>
            </a:extLst>
          </p:cNvPr>
          <p:cNvSpPr>
            <a:spLocks noGrp="1"/>
          </p:cNvSpPr>
          <p:nvPr>
            <p:ph type="title"/>
          </p:nvPr>
        </p:nvSpPr>
        <p:spPr/>
        <p:txBody>
          <a:bodyPr>
            <a:normAutofit/>
          </a:bodyPr>
          <a:lstStyle/>
          <a:p>
            <a:r>
              <a:rPr lang="en-GB" sz="3200" noProof="0" dirty="0"/>
              <a:t>Evaluation of the implementation of the Nuclear Waste Directive</a:t>
            </a:r>
          </a:p>
        </p:txBody>
      </p:sp>
    </p:spTree>
    <p:extLst>
      <p:ext uri="{BB962C8B-B14F-4D97-AF65-F5344CB8AC3E}">
        <p14:creationId xmlns:p14="http://schemas.microsoft.com/office/powerpoint/2010/main" val="1667204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C81D5-76F0-D9B4-432A-EEA5545612FE}"/>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85B4CCBE-5F74-656D-C8DD-7CFC5EEF9D0C}"/>
              </a:ext>
            </a:extLst>
          </p:cNvPr>
          <p:cNvSpPr>
            <a:spLocks noGrp="1"/>
          </p:cNvSpPr>
          <p:nvPr>
            <p:ph idx="1"/>
          </p:nvPr>
        </p:nvSpPr>
        <p:spPr>
          <a:xfrm>
            <a:off x="0" y="1381759"/>
            <a:ext cx="12192000" cy="5219675"/>
          </a:xfrm>
        </p:spPr>
        <p:txBody>
          <a:bodyPr>
            <a:normAutofit lnSpcReduction="10000"/>
          </a:bodyPr>
          <a:lstStyle/>
          <a:p>
            <a:r>
              <a:rPr lang="en-GB" sz="2000" b="1" noProof="0" dirty="0">
                <a:solidFill>
                  <a:schemeClr val="tx1"/>
                </a:solidFill>
                <a:highlight>
                  <a:srgbClr val="FFE12D"/>
                </a:highlight>
              </a:rPr>
              <a:t>Requirements of Directive 2011/70/Euratom</a:t>
            </a:r>
          </a:p>
          <a:p>
            <a:r>
              <a:rPr lang="en-GB" sz="2000" noProof="0" dirty="0"/>
              <a:t>Art. 2 (1). This Directive shall apply to all stages of: </a:t>
            </a:r>
          </a:p>
          <a:p>
            <a:r>
              <a:rPr lang="en-GB" sz="2000" noProof="0" dirty="0"/>
              <a:t>(a) spent fuel management when the spent fuel results from civilian activities;</a:t>
            </a:r>
          </a:p>
          <a:p>
            <a:r>
              <a:rPr lang="en-GB" sz="2000" noProof="0" dirty="0"/>
              <a:t>(b) radioactive waste management, from generation to disposal, when the radioactive waste results from civilian activities.</a:t>
            </a:r>
          </a:p>
          <a:p>
            <a:r>
              <a:rPr lang="en-GB" sz="2000" noProof="0" dirty="0"/>
              <a:t>Art. 2 (2): This Directive shall not apply to:</a:t>
            </a:r>
          </a:p>
          <a:p>
            <a:r>
              <a:rPr lang="en-GB" sz="2000" noProof="0" dirty="0"/>
              <a:t> (a) waste from extractive industries which may be radioactive and which falls within the scope of </a:t>
            </a:r>
            <a:r>
              <a:rPr lang="en-GB" sz="2000" noProof="0" dirty="0">
                <a:hlinkClick r:id="rId2"/>
              </a:rPr>
              <a:t>Directive 2006/21/EC</a:t>
            </a:r>
            <a:r>
              <a:rPr lang="en-GB" sz="2000" noProof="0" dirty="0"/>
              <a:t> (“Extractive Waste Directive”, “Mining Waste Directive”)</a:t>
            </a:r>
          </a:p>
          <a:p>
            <a:r>
              <a:rPr lang="en-GB" sz="2000" b="1" noProof="0" dirty="0">
                <a:solidFill>
                  <a:schemeClr val="tx1"/>
                </a:solidFill>
                <a:highlight>
                  <a:srgbClr val="FFE12D"/>
                </a:highlight>
              </a:rPr>
              <a:t>Evaluation</a:t>
            </a:r>
          </a:p>
          <a:p>
            <a:r>
              <a:rPr lang="en-GB" sz="2000" noProof="0" dirty="0"/>
              <a:t>1) Spent fuel and  radioactive waste from </a:t>
            </a:r>
            <a:r>
              <a:rPr lang="en-GB" sz="2000" b="1" noProof="0" dirty="0"/>
              <a:t>military activities </a:t>
            </a:r>
            <a:r>
              <a:rPr lang="en-GB" sz="2000" noProof="0" dirty="0"/>
              <a:t>are not in the scope of the Nuclear Waste Directive.</a:t>
            </a:r>
          </a:p>
          <a:p>
            <a:r>
              <a:rPr lang="en-GB" sz="2000" b="1" noProof="0" dirty="0"/>
              <a:t>2) Uranium mine and mill tailings </a:t>
            </a:r>
            <a:r>
              <a:rPr lang="en-GB" sz="2000" noProof="0" dirty="0"/>
              <a:t>(UMMT): Member states can choose if their UMMT are under the scope of Nuclear Waste Directive  or not. </a:t>
            </a:r>
          </a:p>
          <a:p>
            <a:pPr lvl="1">
              <a:lnSpc>
                <a:spcPct val="100000"/>
              </a:lnSpc>
            </a:pPr>
            <a:r>
              <a:rPr lang="en-GB" sz="1600" noProof="0" dirty="0"/>
              <a:t>Slovenia: At the site of the closed uranium mine at </a:t>
            </a:r>
            <a:r>
              <a:rPr lang="en-GB" sz="1600" noProof="0" dirty="0" err="1"/>
              <a:t>Žirovski</a:t>
            </a:r>
            <a:r>
              <a:rPr lang="en-GB" sz="1600" noProof="0" dirty="0"/>
              <a:t> Vrh are two disposal sites; both are in the national waste management programme under the Nuclear Waste Directive.</a:t>
            </a:r>
          </a:p>
          <a:p>
            <a:pPr lvl="1"/>
            <a:r>
              <a:rPr lang="en-GB" sz="1600" noProof="0" dirty="0"/>
              <a:t>Czech Republic: UMMT are under the Act on Mining Waste and Atomic Act but not in the national waste management programme under the Nuclear Waste Directive.</a:t>
            </a:r>
            <a:endParaRPr lang="en-GB" sz="2000" noProof="0" dirty="0"/>
          </a:p>
        </p:txBody>
      </p:sp>
      <p:sp>
        <p:nvSpPr>
          <p:cNvPr id="3" name="Titel 2">
            <a:extLst>
              <a:ext uri="{FF2B5EF4-FFF2-40B4-BE49-F238E27FC236}">
                <a16:creationId xmlns:a16="http://schemas.microsoft.com/office/drawing/2014/main" id="{FB15569D-5A9E-5633-2187-A363704187CF}"/>
              </a:ext>
            </a:extLst>
          </p:cNvPr>
          <p:cNvSpPr>
            <a:spLocks noGrp="1"/>
          </p:cNvSpPr>
          <p:nvPr>
            <p:ph type="title"/>
          </p:nvPr>
        </p:nvSpPr>
        <p:spPr/>
        <p:txBody>
          <a:bodyPr>
            <a:normAutofit/>
          </a:bodyPr>
          <a:lstStyle/>
          <a:p>
            <a:r>
              <a:rPr lang="en-GB" sz="3200" noProof="0" dirty="0"/>
              <a:t>Scope – what is in, and what should be in</a:t>
            </a:r>
          </a:p>
        </p:txBody>
      </p:sp>
    </p:spTree>
    <p:extLst>
      <p:ext uri="{BB962C8B-B14F-4D97-AF65-F5344CB8AC3E}">
        <p14:creationId xmlns:p14="http://schemas.microsoft.com/office/powerpoint/2010/main" val="939976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628A6-C1B6-9D3F-E19B-32F8E0754515}"/>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091076B3-495B-CDC2-216A-B81DA67F8700}"/>
              </a:ext>
            </a:extLst>
          </p:cNvPr>
          <p:cNvSpPr>
            <a:spLocks noGrp="1"/>
          </p:cNvSpPr>
          <p:nvPr>
            <p:ph idx="1"/>
          </p:nvPr>
        </p:nvSpPr>
        <p:spPr>
          <a:xfrm>
            <a:off x="0" y="1198879"/>
            <a:ext cx="12192000" cy="5219675"/>
          </a:xfrm>
        </p:spPr>
        <p:txBody>
          <a:bodyPr>
            <a:normAutofit/>
          </a:bodyPr>
          <a:lstStyle/>
          <a:p>
            <a:r>
              <a:rPr lang="en-GB" sz="2000" noProof="0" dirty="0">
                <a:hlinkClick r:id="rId2"/>
              </a:rPr>
              <a:t>Commission Staff Working Paper: Situation Concerning Uranium Mine and Mill Tailings in the European Union COM_SEC(2011) 340 final</a:t>
            </a:r>
            <a:r>
              <a:rPr lang="en-GB" sz="2000" noProof="0" dirty="0"/>
              <a:t>: Directive 2006/21/EC (“Extractive Waste Directive”) </a:t>
            </a:r>
            <a:r>
              <a:rPr lang="en-GB" sz="2000" b="1" noProof="0" dirty="0"/>
              <a:t>excludes aspects that are specific to radioactivity</a:t>
            </a:r>
            <a:r>
              <a:rPr lang="en-GB" sz="2000" noProof="0" dirty="0"/>
              <a:t> but includes all other environmental and public aspects. </a:t>
            </a:r>
          </a:p>
          <a:p>
            <a:r>
              <a:rPr lang="en-GB" sz="2000" noProof="0" dirty="0"/>
              <a:t>3) Member states treat </a:t>
            </a:r>
            <a:r>
              <a:rPr lang="en-GB" sz="2000" b="1" noProof="0" dirty="0"/>
              <a:t>naturally occurring radioactive material (NORM), technically enhanced NORM (TENORM) and depleted uranium (DU) </a:t>
            </a:r>
            <a:r>
              <a:rPr lang="en-GB" sz="2000" noProof="0" dirty="0"/>
              <a:t>differently, they might not be in the scope of the Nuclear Waste Directive</a:t>
            </a:r>
          </a:p>
          <a:p>
            <a:pPr lvl="1"/>
            <a:r>
              <a:rPr lang="en-GB" sz="1600" noProof="0" dirty="0"/>
              <a:t>NORM is generally understood as waste containing natural radionuclides above country-specific exemption or clearance criteria</a:t>
            </a:r>
          </a:p>
          <a:p>
            <a:pPr lvl="1"/>
            <a:r>
              <a:rPr lang="en-GB" sz="1600" noProof="0" dirty="0"/>
              <a:t>Depleted uranium (DU) is in several countries treated as waste, in some as a potential resource, reusable material or safeguarded material. </a:t>
            </a:r>
          </a:p>
          <a:p>
            <a:r>
              <a:rPr lang="en-GB" sz="2000" dirty="0"/>
              <a:t>4) </a:t>
            </a:r>
            <a:r>
              <a:rPr lang="en-GB" sz="2000" b="1" dirty="0"/>
              <a:t>Legacy waste </a:t>
            </a:r>
            <a:r>
              <a:rPr lang="en-GB" sz="2000" dirty="0"/>
              <a:t>that has been dumped into the Sea or the Global South: will it </a:t>
            </a:r>
            <a:r>
              <a:rPr lang="en-GB" sz="2000"/>
              <a:t>be recovered?</a:t>
            </a:r>
            <a:endParaRPr lang="en-GB" sz="2000" noProof="0" dirty="0"/>
          </a:p>
          <a:p>
            <a:r>
              <a:rPr lang="en-GB" sz="2000" noProof="0" dirty="0"/>
              <a:t>If some radioactive wastes are not in the scope, they requirements like transparency &amp; participation, procedures on costs and financing etc. are not obligatory.</a:t>
            </a:r>
          </a:p>
          <a:p>
            <a:r>
              <a:rPr lang="en-GB" sz="2000" b="1" noProof="0" dirty="0">
                <a:solidFill>
                  <a:schemeClr val="tx1"/>
                </a:solidFill>
                <a:highlight>
                  <a:srgbClr val="FFE12D"/>
                </a:highlight>
              </a:rPr>
              <a:t>Necessary improvements</a:t>
            </a:r>
          </a:p>
          <a:p>
            <a:r>
              <a:rPr lang="en-GB" sz="2000" noProof="0" dirty="0"/>
              <a:t>All radioactive materials and waste should be covered by the Nuclear Waste Directive.</a:t>
            </a:r>
          </a:p>
        </p:txBody>
      </p:sp>
      <p:sp>
        <p:nvSpPr>
          <p:cNvPr id="3" name="Titel 2">
            <a:extLst>
              <a:ext uri="{FF2B5EF4-FFF2-40B4-BE49-F238E27FC236}">
                <a16:creationId xmlns:a16="http://schemas.microsoft.com/office/drawing/2014/main" id="{1502944D-D552-81F7-DDD2-BE33DC50190F}"/>
              </a:ext>
            </a:extLst>
          </p:cNvPr>
          <p:cNvSpPr>
            <a:spLocks noGrp="1"/>
          </p:cNvSpPr>
          <p:nvPr>
            <p:ph type="title"/>
          </p:nvPr>
        </p:nvSpPr>
        <p:spPr/>
        <p:txBody>
          <a:bodyPr>
            <a:normAutofit/>
          </a:bodyPr>
          <a:lstStyle/>
          <a:p>
            <a:r>
              <a:rPr lang="en-GB" sz="3200" noProof="0" dirty="0"/>
              <a:t>Scope – what is in, and what should be in</a:t>
            </a:r>
          </a:p>
        </p:txBody>
      </p:sp>
    </p:spTree>
    <p:extLst>
      <p:ext uri="{BB962C8B-B14F-4D97-AF65-F5344CB8AC3E}">
        <p14:creationId xmlns:p14="http://schemas.microsoft.com/office/powerpoint/2010/main" val="40314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6DB63-7F55-CAB1-4086-9D4FDAE30038}"/>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35E3783E-7291-5364-3FB6-0BA240FA7477}"/>
              </a:ext>
            </a:extLst>
          </p:cNvPr>
          <p:cNvSpPr>
            <a:spLocks noGrp="1"/>
          </p:cNvSpPr>
          <p:nvPr>
            <p:ph idx="1"/>
          </p:nvPr>
        </p:nvSpPr>
        <p:spPr>
          <a:xfrm>
            <a:off x="0" y="1198879"/>
            <a:ext cx="12192000" cy="5219675"/>
          </a:xfrm>
        </p:spPr>
        <p:txBody>
          <a:bodyPr>
            <a:normAutofit fontScale="92500" lnSpcReduction="20000"/>
          </a:bodyPr>
          <a:lstStyle/>
          <a:p>
            <a:r>
              <a:rPr lang="en-GB" sz="2000" b="1" noProof="0" dirty="0">
                <a:solidFill>
                  <a:schemeClr val="tx1"/>
                </a:solidFill>
                <a:highlight>
                  <a:srgbClr val="FFE12D"/>
                </a:highlight>
              </a:rPr>
              <a:t>Requirements of Directive 2011/70/Euratom</a:t>
            </a:r>
          </a:p>
          <a:p>
            <a:r>
              <a:rPr lang="en-GB" sz="2000" b="1" noProof="0" dirty="0"/>
              <a:t>National programme </a:t>
            </a:r>
            <a:r>
              <a:rPr lang="en-GB" sz="2000" noProof="0" dirty="0"/>
              <a:t>for the implementation of the national policy: first one was due in 2015, and needs to be updated at least every 10 years</a:t>
            </a:r>
          </a:p>
          <a:p>
            <a:r>
              <a:rPr lang="en-GB" sz="2000" noProof="0" dirty="0"/>
              <a:t>A </a:t>
            </a:r>
            <a:r>
              <a:rPr lang="en-GB" sz="2000" b="1" noProof="0" dirty="0"/>
              <a:t>national report </a:t>
            </a:r>
            <a:r>
              <a:rPr lang="en-GB" sz="2000" noProof="0" dirty="0"/>
              <a:t>shall be submitted to EC every 3 years</a:t>
            </a:r>
          </a:p>
          <a:p>
            <a:r>
              <a:rPr lang="en-GB" sz="2000" noProof="0" dirty="0"/>
              <a:t>Content of the national programme is defined </a:t>
            </a:r>
            <a:r>
              <a:rPr lang="en-GB" sz="2000" dirty="0"/>
              <a:t>in </a:t>
            </a:r>
            <a:r>
              <a:rPr lang="en-GB" sz="2000" noProof="0" dirty="0"/>
              <a:t>Art. 12: </a:t>
            </a:r>
            <a:r>
              <a:rPr lang="en-GB" sz="2000" dirty="0"/>
              <a:t>national policy, milestones and timeframes, inventory, concepts for all steps of management, concepts for post-closure phase of final repositories, research, responsibilities, costs and financing, transparency policy, agreements with other states for shared solutions/export</a:t>
            </a:r>
            <a:endParaRPr lang="en-GB" sz="2000" noProof="0" dirty="0"/>
          </a:p>
          <a:p>
            <a:r>
              <a:rPr lang="en-GB" sz="2000" b="1" noProof="0" dirty="0">
                <a:solidFill>
                  <a:schemeClr val="tx1"/>
                </a:solidFill>
                <a:highlight>
                  <a:srgbClr val="FFE12D"/>
                </a:highlight>
              </a:rPr>
              <a:t>Evaluation</a:t>
            </a:r>
          </a:p>
          <a:p>
            <a:r>
              <a:rPr lang="en-GB" sz="2000" noProof="0" dirty="0"/>
              <a:t>EC did not want to publish the national programmes from the beginning; Nuclear Transparency Watch (NTW) had to make request for access</a:t>
            </a:r>
          </a:p>
          <a:p>
            <a:r>
              <a:rPr lang="en-GB" sz="2000" noProof="0" dirty="0"/>
              <a:t>EC now has a website where all national programmes and reports should be published – but no programmes for some countries  (f.e. Hungary, Bulgaria), and for some only in the country’s language and not in English: </a:t>
            </a:r>
          </a:p>
          <a:p>
            <a:endParaRPr lang="en-GB" sz="2000" noProof="0" dirty="0"/>
          </a:p>
          <a:p>
            <a:r>
              <a:rPr lang="en-GB" sz="2000" b="1" noProof="0" dirty="0">
                <a:solidFill>
                  <a:schemeClr val="tx1"/>
                </a:solidFill>
                <a:highlight>
                  <a:srgbClr val="FFE12D"/>
                </a:highlight>
              </a:rPr>
              <a:t>Necessary improvements</a:t>
            </a:r>
          </a:p>
          <a:p>
            <a:r>
              <a:rPr lang="en-GB" sz="2000" noProof="0" dirty="0"/>
              <a:t>Keeping the website of EC up-to-date</a:t>
            </a:r>
          </a:p>
          <a:p>
            <a:r>
              <a:rPr lang="en-GB" sz="2000" noProof="0" dirty="0"/>
              <a:t>EC should provide national programmes also in English</a:t>
            </a:r>
          </a:p>
        </p:txBody>
      </p:sp>
      <p:sp>
        <p:nvSpPr>
          <p:cNvPr id="3" name="Titel 2">
            <a:extLst>
              <a:ext uri="{FF2B5EF4-FFF2-40B4-BE49-F238E27FC236}">
                <a16:creationId xmlns:a16="http://schemas.microsoft.com/office/drawing/2014/main" id="{D2B04333-EC26-2F98-7D25-FB952C425463}"/>
              </a:ext>
            </a:extLst>
          </p:cNvPr>
          <p:cNvSpPr>
            <a:spLocks noGrp="1"/>
          </p:cNvSpPr>
          <p:nvPr>
            <p:ph type="title"/>
          </p:nvPr>
        </p:nvSpPr>
        <p:spPr/>
        <p:txBody>
          <a:bodyPr>
            <a:normAutofit/>
          </a:bodyPr>
          <a:lstStyle/>
          <a:p>
            <a:r>
              <a:rPr lang="en-GB" sz="3200" noProof="0" dirty="0"/>
              <a:t>National programmes and national reports</a:t>
            </a:r>
          </a:p>
        </p:txBody>
      </p:sp>
      <p:pic>
        <p:nvPicPr>
          <p:cNvPr id="5" name="Grafik 4">
            <a:extLst>
              <a:ext uri="{FF2B5EF4-FFF2-40B4-BE49-F238E27FC236}">
                <a16:creationId xmlns:a16="http://schemas.microsoft.com/office/drawing/2014/main" id="{4F9117C5-A941-46E6-2F69-DF49A9A8B3BA}"/>
              </a:ext>
            </a:extLst>
          </p:cNvPr>
          <p:cNvPicPr>
            <a:picLocks noChangeAspect="1"/>
          </p:cNvPicPr>
          <p:nvPr/>
        </p:nvPicPr>
        <p:blipFill>
          <a:blip r:embed="rId2"/>
          <a:stretch>
            <a:fillRect/>
          </a:stretch>
        </p:blipFill>
        <p:spPr>
          <a:xfrm>
            <a:off x="6716684" y="4799768"/>
            <a:ext cx="4647338" cy="1618786"/>
          </a:xfrm>
          <a:prstGeom prst="rect">
            <a:avLst/>
          </a:prstGeom>
        </p:spPr>
      </p:pic>
    </p:spTree>
    <p:extLst>
      <p:ext uri="{BB962C8B-B14F-4D97-AF65-F5344CB8AC3E}">
        <p14:creationId xmlns:p14="http://schemas.microsoft.com/office/powerpoint/2010/main" val="187051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22F04-FA4C-BE12-24B0-34172B4996A2}"/>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0BC8C917-0F04-0119-FD26-69C9C46B929C}"/>
              </a:ext>
            </a:extLst>
          </p:cNvPr>
          <p:cNvSpPr>
            <a:spLocks noGrp="1"/>
          </p:cNvSpPr>
          <p:nvPr>
            <p:ph idx="1"/>
          </p:nvPr>
        </p:nvSpPr>
        <p:spPr>
          <a:xfrm>
            <a:off x="0" y="1198879"/>
            <a:ext cx="12192000" cy="5659121"/>
          </a:xfrm>
        </p:spPr>
        <p:txBody>
          <a:bodyPr>
            <a:normAutofit fontScale="77500" lnSpcReduction="20000"/>
          </a:bodyPr>
          <a:lstStyle/>
          <a:p>
            <a:r>
              <a:rPr lang="en-GB" sz="2000" b="1" noProof="0" dirty="0">
                <a:solidFill>
                  <a:schemeClr val="tx1"/>
                </a:solidFill>
                <a:highlight>
                  <a:srgbClr val="FFE12D"/>
                </a:highlight>
              </a:rPr>
              <a:t>Requirements of Directive 2011/70/Euratom</a:t>
            </a:r>
          </a:p>
          <a:p>
            <a:r>
              <a:rPr lang="en-GB" sz="2000" noProof="0" dirty="0"/>
              <a:t>Art. 10 (1): Member States shall ensure that necessary information on the management of spent fuel and radioactive waste be made available to workers and the general public.</a:t>
            </a:r>
          </a:p>
          <a:p>
            <a:r>
              <a:rPr lang="en-GB" sz="2000" noProof="0" dirty="0"/>
              <a:t>(2): Member States shall ensure that the public be given the necessary opportunities to participate effectively in the decision-making process</a:t>
            </a:r>
          </a:p>
          <a:p>
            <a:endParaRPr lang="en-GB" sz="2000" noProof="0" dirty="0"/>
          </a:p>
          <a:p>
            <a:r>
              <a:rPr lang="en-GB" sz="2000" b="1" noProof="0" dirty="0">
                <a:solidFill>
                  <a:schemeClr val="tx1"/>
                </a:solidFill>
                <a:highlight>
                  <a:srgbClr val="FFE12D"/>
                </a:highlight>
              </a:rPr>
              <a:t>Evaluation</a:t>
            </a:r>
          </a:p>
          <a:p>
            <a:pPr>
              <a:lnSpc>
                <a:spcPct val="100000"/>
              </a:lnSpc>
            </a:pPr>
            <a:r>
              <a:rPr lang="en-GB" sz="2000" dirty="0"/>
              <a:t>A Strategic Environmental Assessment (SEA) is obligatory for a programme like the national programme, to assess environmental impacts and enable participation. It is a legally secured participation instrument under the Espoo Convention and EU law.</a:t>
            </a:r>
          </a:p>
          <a:p>
            <a:r>
              <a:rPr lang="en-GB" sz="2000" noProof="0" dirty="0"/>
              <a:t>But: No SEA was conducted for about half of the national programmes; therefore, no legally secured participation was enabled for national and transboundary public. Argument was that Euratom was not under EU SEA law.</a:t>
            </a:r>
          </a:p>
          <a:p>
            <a:r>
              <a:rPr lang="en-GB" sz="2000" noProof="0" dirty="0"/>
              <a:t>A SEA is conducted in the concept phase, and should be conducted again when the national programme undergoes </a:t>
            </a:r>
            <a:r>
              <a:rPr lang="en-GB" sz="2000" noProof="0" dirty="0" err="1"/>
              <a:t>significan</a:t>
            </a:r>
            <a:r>
              <a:rPr lang="en-GB" sz="2000" dirty="0"/>
              <a:t>t changes</a:t>
            </a:r>
            <a:endParaRPr lang="en-GB" sz="2000" noProof="0" dirty="0"/>
          </a:p>
          <a:p>
            <a:r>
              <a:rPr lang="en-GB" sz="2000" dirty="0"/>
              <a:t>Participation is also needed during operation of nuclear waste facilities; but i</a:t>
            </a:r>
            <a:r>
              <a:rPr lang="en-GB" sz="2000" noProof="0" dirty="0"/>
              <a:t>f there is participation enabled, it is often restricted to local communities</a:t>
            </a:r>
          </a:p>
          <a:p>
            <a:pPr marL="0" indent="0">
              <a:buNone/>
            </a:pPr>
            <a:endParaRPr lang="en-GB" sz="2000" noProof="0" dirty="0"/>
          </a:p>
          <a:p>
            <a:r>
              <a:rPr lang="en-GB" sz="2000" b="1" noProof="0" dirty="0">
                <a:solidFill>
                  <a:schemeClr val="tx1"/>
                </a:solidFill>
                <a:highlight>
                  <a:srgbClr val="FFE12D"/>
                </a:highlight>
              </a:rPr>
              <a:t>Necessary improvements</a:t>
            </a:r>
          </a:p>
          <a:p>
            <a:r>
              <a:rPr lang="en-GB" sz="2000" dirty="0"/>
              <a:t>The Nuclear Waste Directive needs to define “effective participation” in a better way, amongst others clearly linking it to the Espoo and Aarhus Convention and the EU EIA and SEA laws.</a:t>
            </a:r>
          </a:p>
          <a:p>
            <a:r>
              <a:rPr lang="en-GB" sz="2000" noProof="0" dirty="0"/>
              <a:t>Participation should be enabled not only before operation of facilities, but also during operation, f.e. linked to Periodic Safety Reviews (PSR)</a:t>
            </a:r>
          </a:p>
        </p:txBody>
      </p:sp>
      <p:sp>
        <p:nvSpPr>
          <p:cNvPr id="3" name="Titel 2">
            <a:extLst>
              <a:ext uri="{FF2B5EF4-FFF2-40B4-BE49-F238E27FC236}">
                <a16:creationId xmlns:a16="http://schemas.microsoft.com/office/drawing/2014/main" id="{27F4DCC9-6C20-C7CF-7766-9BDBC2C9A8CC}"/>
              </a:ext>
            </a:extLst>
          </p:cNvPr>
          <p:cNvSpPr>
            <a:spLocks noGrp="1"/>
          </p:cNvSpPr>
          <p:nvPr>
            <p:ph type="title"/>
          </p:nvPr>
        </p:nvSpPr>
        <p:spPr/>
        <p:txBody>
          <a:bodyPr>
            <a:normAutofit/>
          </a:bodyPr>
          <a:lstStyle/>
          <a:p>
            <a:r>
              <a:rPr lang="en-GB" sz="3200" noProof="0" dirty="0"/>
              <a:t>Transparency and participation</a:t>
            </a:r>
          </a:p>
        </p:txBody>
      </p:sp>
    </p:spTree>
    <p:extLst>
      <p:ext uri="{BB962C8B-B14F-4D97-AF65-F5344CB8AC3E}">
        <p14:creationId xmlns:p14="http://schemas.microsoft.com/office/powerpoint/2010/main" val="3812139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1F6CE-B4D0-4CAF-D73C-87F260AD7D03}"/>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B8CFBA46-BF37-587D-990A-FEDE7B673180}"/>
              </a:ext>
            </a:extLst>
          </p:cNvPr>
          <p:cNvSpPr>
            <a:spLocks noGrp="1"/>
          </p:cNvSpPr>
          <p:nvPr>
            <p:ph idx="1"/>
          </p:nvPr>
        </p:nvSpPr>
        <p:spPr>
          <a:xfrm>
            <a:off x="0" y="1198879"/>
            <a:ext cx="12192000" cy="5467928"/>
          </a:xfrm>
        </p:spPr>
        <p:txBody>
          <a:bodyPr>
            <a:normAutofit/>
          </a:bodyPr>
          <a:lstStyle/>
          <a:p>
            <a:r>
              <a:rPr lang="en-GB" sz="2000" b="1" noProof="0" dirty="0">
                <a:solidFill>
                  <a:schemeClr val="tx1"/>
                </a:solidFill>
                <a:highlight>
                  <a:srgbClr val="FFE12D"/>
                </a:highlight>
              </a:rPr>
              <a:t>Requirements of Directive 2011/70/Euratom</a:t>
            </a:r>
          </a:p>
          <a:p>
            <a:r>
              <a:rPr lang="en-GB" sz="2000" noProof="0" dirty="0"/>
              <a:t>Art. 9 obliges EU member states to ensure that adequate financial resources are available when needed. Article 4 (3)(e) defines that “the costs for the management of spent fuel and radioactive waste shall be borne by those who generated those materials”.</a:t>
            </a:r>
          </a:p>
          <a:p>
            <a:r>
              <a:rPr lang="en-GB" sz="2000" noProof="0" dirty="0"/>
              <a:t> According to Art. 12 (h) and (i) the member states are obliged to report on costs, cost assessment methodology and financing schemes in the national programmes.</a:t>
            </a:r>
          </a:p>
          <a:p>
            <a:r>
              <a:rPr lang="en-GB" sz="2000" b="1" noProof="0" dirty="0">
                <a:solidFill>
                  <a:schemeClr val="tx1"/>
                </a:solidFill>
                <a:highlight>
                  <a:srgbClr val="FFE12D"/>
                </a:highlight>
              </a:rPr>
              <a:t>Evaluation</a:t>
            </a:r>
          </a:p>
          <a:p>
            <a:r>
              <a:rPr lang="en-GB" sz="2000" noProof="0" dirty="0"/>
              <a:t>Many member states do neither have reliable data about the future costs of their nuclear programmes´ back-end nor the financial means to cover them.</a:t>
            </a:r>
          </a:p>
          <a:p>
            <a:r>
              <a:rPr lang="en-US" sz="2000" noProof="0" dirty="0"/>
              <a:t>This is also recognized by EC: “The assessment of costs is sometimes out-of-date or not comprehensive, therefore impacting the effectiveness of financing schemes with a risk that they will not be sufficient to cover the costs.” (see report of EC COM(2024)197, p. 16) </a:t>
            </a:r>
          </a:p>
          <a:p>
            <a:r>
              <a:rPr lang="en-US" sz="2000" noProof="0" dirty="0"/>
              <a:t>Moreover, the EC recognizes that “it is apparent that the Directive has not been effective as regards its rules that aimed to create conditions for fully ensuring the availability of adequate financial resources for spent fuel and radioactive waste management, including radioactive waste from decommissioning activities, when needed.” (ibid., p. 11)</a:t>
            </a:r>
            <a:endParaRPr lang="en-GB" sz="2000" noProof="0" dirty="0"/>
          </a:p>
        </p:txBody>
      </p:sp>
      <p:sp>
        <p:nvSpPr>
          <p:cNvPr id="3" name="Titel 2">
            <a:extLst>
              <a:ext uri="{FF2B5EF4-FFF2-40B4-BE49-F238E27FC236}">
                <a16:creationId xmlns:a16="http://schemas.microsoft.com/office/drawing/2014/main" id="{EF7FCBB9-2788-63F7-16BB-1F77579F1B5F}"/>
              </a:ext>
            </a:extLst>
          </p:cNvPr>
          <p:cNvSpPr>
            <a:spLocks noGrp="1"/>
          </p:cNvSpPr>
          <p:nvPr>
            <p:ph type="title"/>
          </p:nvPr>
        </p:nvSpPr>
        <p:spPr/>
        <p:txBody>
          <a:bodyPr>
            <a:normAutofit/>
          </a:bodyPr>
          <a:lstStyle/>
          <a:p>
            <a:r>
              <a:rPr lang="en-GB" sz="3200" noProof="0" dirty="0"/>
              <a:t>Costs and financing</a:t>
            </a:r>
          </a:p>
        </p:txBody>
      </p:sp>
    </p:spTree>
    <p:extLst>
      <p:ext uri="{BB962C8B-B14F-4D97-AF65-F5344CB8AC3E}">
        <p14:creationId xmlns:p14="http://schemas.microsoft.com/office/powerpoint/2010/main" val="3387190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F7867-B03F-89FF-A468-6AD07F615A15}"/>
            </a:ext>
          </a:extLst>
        </p:cNvPr>
        <p:cNvGrpSpPr/>
        <p:nvPr/>
      </p:nvGrpSpPr>
      <p:grpSpPr>
        <a:xfrm>
          <a:off x="0" y="0"/>
          <a:ext cx="0" cy="0"/>
          <a:chOff x="0" y="0"/>
          <a:chExt cx="0" cy="0"/>
        </a:xfrm>
      </p:grpSpPr>
      <p:sp>
        <p:nvSpPr>
          <p:cNvPr id="2" name="Inhaltsplatzhalter 1">
            <a:extLst>
              <a:ext uri="{FF2B5EF4-FFF2-40B4-BE49-F238E27FC236}">
                <a16:creationId xmlns:a16="http://schemas.microsoft.com/office/drawing/2014/main" id="{F87DC071-F80A-D1AE-94A6-2074CEC4F47F}"/>
              </a:ext>
            </a:extLst>
          </p:cNvPr>
          <p:cNvSpPr>
            <a:spLocks noGrp="1"/>
          </p:cNvSpPr>
          <p:nvPr>
            <p:ph idx="1"/>
          </p:nvPr>
        </p:nvSpPr>
        <p:spPr>
          <a:xfrm>
            <a:off x="0" y="1198879"/>
            <a:ext cx="12192000" cy="5485142"/>
          </a:xfrm>
        </p:spPr>
        <p:txBody>
          <a:bodyPr>
            <a:normAutofit/>
          </a:bodyPr>
          <a:lstStyle/>
          <a:p>
            <a:r>
              <a:rPr lang="en-US" sz="2100" dirty="0"/>
              <a:t>Example: estimated costs for a deep geological repository (DGR) for high level waste: The estimated costs vary significantly between countries. This might be explained with different methods of cost assessment.</a:t>
            </a:r>
            <a:endParaRPr lang="en-GB" sz="2000" b="1" dirty="0">
              <a:solidFill>
                <a:schemeClr val="tx1"/>
              </a:solidFill>
              <a:highlight>
                <a:srgbClr val="FFE12D"/>
              </a:highlight>
            </a:endParaRPr>
          </a:p>
          <a:p>
            <a:endParaRPr lang="en-GB" sz="2000" b="1" noProof="0" dirty="0">
              <a:solidFill>
                <a:schemeClr val="tx1"/>
              </a:solidFill>
              <a:highlight>
                <a:srgbClr val="FFE12D"/>
              </a:highlight>
            </a:endParaRPr>
          </a:p>
          <a:p>
            <a:endParaRPr lang="en-GB" sz="2000" b="1" noProof="0" dirty="0">
              <a:solidFill>
                <a:schemeClr val="tx1"/>
              </a:solidFill>
              <a:highlight>
                <a:srgbClr val="FFE12D"/>
              </a:highlight>
            </a:endParaRPr>
          </a:p>
          <a:p>
            <a:endParaRPr lang="en-GB" sz="2000" b="1" dirty="0">
              <a:solidFill>
                <a:schemeClr val="tx1"/>
              </a:solidFill>
              <a:highlight>
                <a:srgbClr val="FFE12D"/>
              </a:highlight>
            </a:endParaRPr>
          </a:p>
          <a:p>
            <a:endParaRPr lang="en-GB" sz="2000" b="1" noProof="0" dirty="0">
              <a:solidFill>
                <a:schemeClr val="tx1"/>
              </a:solidFill>
              <a:highlight>
                <a:srgbClr val="FFE12D"/>
              </a:highlight>
            </a:endParaRPr>
          </a:p>
          <a:p>
            <a:endParaRPr lang="en-GB" sz="2000" b="1" dirty="0">
              <a:solidFill>
                <a:schemeClr val="tx1"/>
              </a:solidFill>
              <a:highlight>
                <a:srgbClr val="FFE12D"/>
              </a:highlight>
            </a:endParaRPr>
          </a:p>
          <a:p>
            <a:r>
              <a:rPr lang="en-GB" sz="2000" b="1" noProof="0" dirty="0">
                <a:solidFill>
                  <a:schemeClr val="tx1"/>
                </a:solidFill>
                <a:highlight>
                  <a:srgbClr val="FFE12D"/>
                </a:highlight>
              </a:rPr>
              <a:t>Necessary improvements</a:t>
            </a:r>
          </a:p>
          <a:p>
            <a:r>
              <a:rPr lang="en-US" sz="2000" noProof="0" dirty="0"/>
              <a:t>Art. 9 needs to be amended:</a:t>
            </a:r>
          </a:p>
          <a:p>
            <a:r>
              <a:rPr lang="en-US" sz="2000" noProof="0" dirty="0"/>
              <a:t>Costs need to be updated in regular intervals. They need to be based on realistic assessments with publicly available data; outdated data are not acceptable.</a:t>
            </a:r>
          </a:p>
          <a:p>
            <a:r>
              <a:rPr lang="en-US" sz="2000" noProof="0" dirty="0"/>
              <a:t>Full transparency on financing (funds) is needed. </a:t>
            </a:r>
          </a:p>
          <a:p>
            <a:r>
              <a:rPr lang="en-US" sz="2000" noProof="0" dirty="0"/>
              <a:t>Guidelines will be needed to make the member states’ data transparent and comparable.</a:t>
            </a:r>
            <a:endParaRPr lang="en-GB" sz="2000" noProof="0" dirty="0"/>
          </a:p>
        </p:txBody>
      </p:sp>
      <p:sp>
        <p:nvSpPr>
          <p:cNvPr id="3" name="Titel 2">
            <a:extLst>
              <a:ext uri="{FF2B5EF4-FFF2-40B4-BE49-F238E27FC236}">
                <a16:creationId xmlns:a16="http://schemas.microsoft.com/office/drawing/2014/main" id="{D535F6AA-1B7F-4302-F94D-262C1D8D1289}"/>
              </a:ext>
            </a:extLst>
          </p:cNvPr>
          <p:cNvSpPr>
            <a:spLocks noGrp="1"/>
          </p:cNvSpPr>
          <p:nvPr>
            <p:ph type="title"/>
          </p:nvPr>
        </p:nvSpPr>
        <p:spPr/>
        <p:txBody>
          <a:bodyPr>
            <a:normAutofit/>
          </a:bodyPr>
          <a:lstStyle/>
          <a:p>
            <a:r>
              <a:rPr lang="en-GB" sz="3200" noProof="0" dirty="0"/>
              <a:t>Costs and financing</a:t>
            </a:r>
          </a:p>
        </p:txBody>
      </p:sp>
      <p:graphicFrame>
        <p:nvGraphicFramePr>
          <p:cNvPr id="4" name="Tabelle 3">
            <a:extLst>
              <a:ext uri="{FF2B5EF4-FFF2-40B4-BE49-F238E27FC236}">
                <a16:creationId xmlns:a16="http://schemas.microsoft.com/office/drawing/2014/main" id="{465B367E-C06E-E56C-36EA-F8A311E8C539}"/>
              </a:ext>
            </a:extLst>
          </p:cNvPr>
          <p:cNvGraphicFramePr>
            <a:graphicFrameLocks noGrp="1"/>
          </p:cNvGraphicFramePr>
          <p:nvPr>
            <p:extLst>
              <p:ext uri="{D42A27DB-BD31-4B8C-83A1-F6EECF244321}">
                <p14:modId xmlns:p14="http://schemas.microsoft.com/office/powerpoint/2010/main" val="1453460624"/>
              </p:ext>
            </p:extLst>
          </p:nvPr>
        </p:nvGraphicFramePr>
        <p:xfrm>
          <a:off x="1335186" y="2072046"/>
          <a:ext cx="8274327" cy="2021971"/>
        </p:xfrm>
        <a:graphic>
          <a:graphicData uri="http://schemas.openxmlformats.org/drawingml/2006/table">
            <a:tbl>
              <a:tblPr>
                <a:tableStyleId>{5C22544A-7EE6-4342-B048-85BDC9FD1C3A}</a:tableStyleId>
              </a:tblPr>
              <a:tblGrid>
                <a:gridCol w="1656304">
                  <a:extLst>
                    <a:ext uri="{9D8B030D-6E8A-4147-A177-3AD203B41FA5}">
                      <a16:colId xmlns:a16="http://schemas.microsoft.com/office/drawing/2014/main" val="979665178"/>
                    </a:ext>
                  </a:extLst>
                </a:gridCol>
                <a:gridCol w="2595393">
                  <a:extLst>
                    <a:ext uri="{9D8B030D-6E8A-4147-A177-3AD203B41FA5}">
                      <a16:colId xmlns:a16="http://schemas.microsoft.com/office/drawing/2014/main" val="3132914438"/>
                    </a:ext>
                  </a:extLst>
                </a:gridCol>
                <a:gridCol w="2206313">
                  <a:extLst>
                    <a:ext uri="{9D8B030D-6E8A-4147-A177-3AD203B41FA5}">
                      <a16:colId xmlns:a16="http://schemas.microsoft.com/office/drawing/2014/main" val="925209402"/>
                    </a:ext>
                  </a:extLst>
                </a:gridCol>
                <a:gridCol w="1816317">
                  <a:extLst>
                    <a:ext uri="{9D8B030D-6E8A-4147-A177-3AD203B41FA5}">
                      <a16:colId xmlns:a16="http://schemas.microsoft.com/office/drawing/2014/main" val="3402613376"/>
                    </a:ext>
                  </a:extLst>
                </a:gridCol>
              </a:tblGrid>
              <a:tr h="587196">
                <a:tc>
                  <a:txBody>
                    <a:bodyPr/>
                    <a:lstStyle/>
                    <a:p>
                      <a:pPr>
                        <a:lnSpc>
                          <a:spcPct val="107000"/>
                        </a:lnSpc>
                        <a:spcAft>
                          <a:spcPts val="800"/>
                        </a:spcAft>
                        <a:buNone/>
                      </a:pPr>
                      <a:r>
                        <a:rPr lang="en-US" sz="1400" dirty="0">
                          <a:effectLst/>
                        </a:rPr>
                        <a:t>Country</a:t>
                      </a:r>
                      <a:endParaRPr lang="de-AT" sz="1400" dirty="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a:effectLst/>
                        </a:rPr>
                        <a:t>Tons heavy metal (t HM) expected until final disposal</a:t>
                      </a:r>
                      <a:endParaRPr lang="de-AT" sz="140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a:effectLst/>
                        </a:rPr>
                        <a:t>Costs assessed for DGR </a:t>
                      </a:r>
                      <a:br>
                        <a:rPr lang="en-US" sz="1400">
                          <a:effectLst/>
                        </a:rPr>
                      </a:br>
                      <a:r>
                        <a:rPr lang="en-US" sz="1400">
                          <a:effectLst/>
                        </a:rPr>
                        <a:t>in bn Euro</a:t>
                      </a:r>
                      <a:endParaRPr lang="de-AT" sz="140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a:effectLst/>
                        </a:rPr>
                        <a:t>Costs per t HM </a:t>
                      </a:r>
                      <a:br>
                        <a:rPr lang="en-US" sz="1400">
                          <a:effectLst/>
                        </a:rPr>
                      </a:br>
                      <a:r>
                        <a:rPr lang="en-US" sz="1400">
                          <a:effectLst/>
                        </a:rPr>
                        <a:t>in million Euro</a:t>
                      </a:r>
                      <a:endParaRPr lang="de-AT" sz="140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3277214"/>
                  </a:ext>
                </a:extLst>
              </a:tr>
              <a:tr h="286955">
                <a:tc>
                  <a:txBody>
                    <a:bodyPr/>
                    <a:lstStyle/>
                    <a:p>
                      <a:pPr>
                        <a:lnSpc>
                          <a:spcPct val="107000"/>
                        </a:lnSpc>
                        <a:spcAft>
                          <a:spcPts val="800"/>
                        </a:spcAft>
                        <a:buNone/>
                      </a:pPr>
                      <a:r>
                        <a:rPr lang="en-US" sz="1400" b="0">
                          <a:effectLst/>
                        </a:rPr>
                        <a:t>Czech Republic</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dirty="0">
                          <a:effectLst/>
                        </a:rPr>
                        <a:t>9,910 (in or after 2085)</a:t>
                      </a:r>
                      <a:endParaRPr lang="de-AT" sz="1400" b="0" dirty="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11.23</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1,13</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9958845"/>
                  </a:ext>
                </a:extLst>
              </a:tr>
              <a:tr h="286955">
                <a:tc>
                  <a:txBody>
                    <a:bodyPr/>
                    <a:lstStyle/>
                    <a:p>
                      <a:pPr>
                        <a:lnSpc>
                          <a:spcPct val="107000"/>
                        </a:lnSpc>
                        <a:spcAft>
                          <a:spcPts val="800"/>
                        </a:spcAft>
                        <a:buNone/>
                      </a:pPr>
                      <a:r>
                        <a:rPr lang="en-US" sz="1400" b="0">
                          <a:effectLst/>
                        </a:rPr>
                        <a:t>France</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16,956 (in 2040)</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33.4-37</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dirty="0">
                          <a:effectLst/>
                        </a:rPr>
                        <a:t>2.01-2,18</a:t>
                      </a:r>
                      <a:endParaRPr lang="de-AT" sz="1400" b="0" dirty="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2904227"/>
                  </a:ext>
                </a:extLst>
              </a:tr>
              <a:tr h="286955">
                <a:tc>
                  <a:txBody>
                    <a:bodyPr/>
                    <a:lstStyle/>
                    <a:p>
                      <a:pPr>
                        <a:lnSpc>
                          <a:spcPct val="107000"/>
                        </a:lnSpc>
                        <a:spcAft>
                          <a:spcPts val="800"/>
                        </a:spcAft>
                        <a:buNone/>
                      </a:pPr>
                      <a:r>
                        <a:rPr lang="en-US" sz="1400" b="0">
                          <a:effectLst/>
                        </a:rPr>
                        <a:t>Slovenia</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842 (in 2040)</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1.14</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1.35</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3760210"/>
                  </a:ext>
                </a:extLst>
              </a:tr>
              <a:tr h="286955">
                <a:tc>
                  <a:txBody>
                    <a:bodyPr/>
                    <a:lstStyle/>
                    <a:p>
                      <a:pPr>
                        <a:lnSpc>
                          <a:spcPct val="107000"/>
                        </a:lnSpc>
                        <a:spcAft>
                          <a:spcPts val="800"/>
                        </a:spcAft>
                        <a:buNone/>
                      </a:pPr>
                      <a:r>
                        <a:rPr lang="en-US" sz="1400" b="0">
                          <a:effectLst/>
                        </a:rPr>
                        <a:t>Sweden</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12,000 (in 2050)</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3.2</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0,27</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338099"/>
                  </a:ext>
                </a:extLst>
              </a:tr>
              <a:tr h="286955">
                <a:tc>
                  <a:txBody>
                    <a:bodyPr/>
                    <a:lstStyle/>
                    <a:p>
                      <a:pPr>
                        <a:lnSpc>
                          <a:spcPct val="107000"/>
                        </a:lnSpc>
                        <a:spcAft>
                          <a:spcPts val="800"/>
                        </a:spcAft>
                        <a:buNone/>
                      </a:pPr>
                      <a:r>
                        <a:rPr lang="en-US" sz="1400" b="0" dirty="0">
                          <a:effectLst/>
                        </a:rPr>
                        <a:t>Finland</a:t>
                      </a:r>
                      <a:endParaRPr lang="de-AT" sz="1400" b="0" dirty="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6,500</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a:effectLst/>
                        </a:rPr>
                        <a:t>5</a:t>
                      </a:r>
                      <a:endParaRPr lang="de-AT" sz="1400" b="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buNone/>
                      </a:pPr>
                      <a:r>
                        <a:rPr lang="en-US" sz="1400" b="0" dirty="0">
                          <a:effectLst/>
                        </a:rPr>
                        <a:t>0,77</a:t>
                      </a:r>
                      <a:endParaRPr lang="de-AT" sz="1400" b="0" dirty="0">
                        <a:effectLst/>
                        <a:latin typeface="Calibri" panose="020F0502020204030204" pitchFamily="34" charset="0"/>
                        <a:ea typeface="Calibri" panose="020F0502020204030204" pitchFamily="34" charset="0"/>
                        <a:cs typeface="F"/>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5056696"/>
                  </a:ext>
                </a:extLst>
              </a:tr>
            </a:tbl>
          </a:graphicData>
        </a:graphic>
      </p:graphicFrame>
    </p:spTree>
    <p:extLst>
      <p:ext uri="{BB962C8B-B14F-4D97-AF65-F5344CB8AC3E}">
        <p14:creationId xmlns:p14="http://schemas.microsoft.com/office/powerpoint/2010/main" val="2571693171"/>
      </p:ext>
    </p:extLst>
  </p:cSld>
  <p:clrMapOvr>
    <a:masterClrMapping/>
  </p:clrMapOvr>
</p:sld>
</file>

<file path=ppt/theme/theme1.xml><?xml version="1.0" encoding="utf-8"?>
<a:theme xmlns:a="http://schemas.openxmlformats.org/drawingml/2006/main" name="Rahmen">
  <a:themeElements>
    <a:clrScheme name="Benutzerdefiniert 3">
      <a:dk1>
        <a:sysClr val="windowText" lastClr="000000"/>
      </a:dk1>
      <a:lt1>
        <a:sysClr val="window" lastClr="FFFFFF"/>
      </a:lt1>
      <a:dk2>
        <a:srgbClr val="44546A"/>
      </a:dk2>
      <a:lt2>
        <a:srgbClr val="E7E6E6"/>
      </a:lt2>
      <a:accent1>
        <a:srgbClr val="FFD900"/>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ahmen">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Rahm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TM03457475[[fn=Rahmen]]</Template>
  <TotalTime>0</TotalTime>
  <Words>1762</Words>
  <Application>Microsoft Office PowerPoint</Application>
  <PresentationFormat>Breitbild</PresentationFormat>
  <Paragraphs>127</Paragraphs>
  <Slides>12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Calibri</vt:lpstr>
      <vt:lpstr>Corbel</vt:lpstr>
      <vt:lpstr>Wingdings 2</vt:lpstr>
      <vt:lpstr>Rahmen</vt:lpstr>
      <vt:lpstr>  Upcoming changes in the EU Nuclear Waste Directive and how to raise your voice  Online event 2026-06-08</vt:lpstr>
      <vt:lpstr>Directive 2011/70/Euratom (“Nuclear Waste Directive”)</vt:lpstr>
      <vt:lpstr>Evaluation of the implementation of the Nuclear Waste Directive</vt:lpstr>
      <vt:lpstr>Scope – what is in, and what should be in</vt:lpstr>
      <vt:lpstr>Scope – what is in, and what should be in</vt:lpstr>
      <vt:lpstr>National programmes and national reports</vt:lpstr>
      <vt:lpstr>Transparency and participation</vt:lpstr>
      <vt:lpstr>Costs and financing</vt:lpstr>
      <vt:lpstr>Costs and financing</vt:lpstr>
      <vt:lpstr>Other issues</vt:lpstr>
      <vt:lpstr>Consultation is open until 19 June</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Gabriele Mraz</dc:creator>
  <cp:lastModifiedBy>Gabriele Mraz</cp:lastModifiedBy>
  <cp:revision>749</cp:revision>
  <cp:lastPrinted>2017-02-06T11:34:20Z</cp:lastPrinted>
  <dcterms:created xsi:type="dcterms:W3CDTF">2015-09-17T14:19:16Z</dcterms:created>
  <dcterms:modified xsi:type="dcterms:W3CDTF">2026-06-08T11:34:08Z</dcterms:modified>
</cp:coreProperties>
</file>