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4"/>
  </p:notesMasterIdLst>
  <p:sldIdLst>
    <p:sldId id="256" r:id="rId2"/>
    <p:sldId id="261" r:id="rId3"/>
    <p:sldId id="274" r:id="rId4"/>
    <p:sldId id="272" r:id="rId5"/>
    <p:sldId id="276" r:id="rId6"/>
    <p:sldId id="277" r:id="rId7"/>
    <p:sldId id="278" r:id="rId8"/>
    <p:sldId id="283" r:id="rId9"/>
    <p:sldId id="270" r:id="rId10"/>
    <p:sldId id="281" r:id="rId11"/>
    <p:sldId id="282" r:id="rId12"/>
    <p:sldId id="284"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61F"/>
    <a:srgbClr val="FF9900"/>
    <a:srgbClr val="E4931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16" autoAdjust="0"/>
    <p:restoredTop sz="94660"/>
  </p:normalViewPr>
  <p:slideViewPr>
    <p:cSldViewPr snapToGrid="0">
      <p:cViewPr varScale="1">
        <p:scale>
          <a:sx n="74" d="100"/>
          <a:sy n="74" d="100"/>
        </p:scale>
        <p:origin x="2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93DCD2-0575-4F73-BBB5-6697271BB9CD}" type="datetimeFigureOut">
              <a:rPr lang="de-AT" smtClean="0"/>
              <a:t>21.01.2025</a:t>
            </a:fld>
            <a:endParaRPr lang="de-AT"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669BD3-0598-46C8-BB4F-78C05C1EA505}" type="slidenum">
              <a:rPr lang="de-AT" smtClean="0"/>
              <a:t>‹Nr.›</a:t>
            </a:fld>
            <a:endParaRPr lang="de-AT" dirty="0"/>
          </a:p>
        </p:txBody>
      </p:sp>
    </p:spTree>
    <p:extLst>
      <p:ext uri="{BB962C8B-B14F-4D97-AF65-F5344CB8AC3E}">
        <p14:creationId xmlns:p14="http://schemas.microsoft.com/office/powerpoint/2010/main" val="104535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3E560-B241-3E66-6205-54095FF78CD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0C528082-1064-5192-972C-6826D75E7D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Tree>
    <p:extLst>
      <p:ext uri="{BB962C8B-B14F-4D97-AF65-F5344CB8AC3E}">
        <p14:creationId xmlns:p14="http://schemas.microsoft.com/office/powerpoint/2010/main" val="4194919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E21E88-F2E8-C244-9685-4FC68C5B4C20}"/>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9829B37B-3B35-8DD9-DBA0-907D873D07C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02C8ACC-11A4-7ADD-7BE1-B9BE9C6BC617}"/>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5" name="Fußzeilenplatzhalter 4">
            <a:extLst>
              <a:ext uri="{FF2B5EF4-FFF2-40B4-BE49-F238E27FC236}">
                <a16:creationId xmlns:a16="http://schemas.microsoft.com/office/drawing/2014/main" id="{74F301C8-F061-7FBF-6AAB-4AA5BF0D2CA0}"/>
              </a:ext>
            </a:extLst>
          </p:cNvPr>
          <p:cNvSpPr>
            <a:spLocks noGrp="1"/>
          </p:cNvSpPr>
          <p:nvPr>
            <p:ph type="ftr" sz="quarter" idx="11"/>
          </p:nvPr>
        </p:nvSpPr>
        <p:spPr/>
        <p:txBody>
          <a:bodyPr/>
          <a:lstStyle/>
          <a:p>
            <a:r>
              <a:rPr lang="de-DE" dirty="0"/>
              <a:t>Titel der Präsentation</a:t>
            </a:r>
            <a:endParaRPr lang="de-AT" dirty="0"/>
          </a:p>
        </p:txBody>
      </p:sp>
      <p:sp>
        <p:nvSpPr>
          <p:cNvPr id="6" name="Foliennummernplatzhalter 5">
            <a:extLst>
              <a:ext uri="{FF2B5EF4-FFF2-40B4-BE49-F238E27FC236}">
                <a16:creationId xmlns:a16="http://schemas.microsoft.com/office/drawing/2014/main" id="{0153E895-FE51-9743-1000-40A450C586DA}"/>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304509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2A37025-D9D9-AC24-1444-A0294966FAC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90FDD0E4-8132-8004-0B41-DC764C4DB76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C58F114C-9F1C-7CA8-ECD5-57C1ACDCCE27}"/>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5" name="Fußzeilenplatzhalter 4">
            <a:extLst>
              <a:ext uri="{FF2B5EF4-FFF2-40B4-BE49-F238E27FC236}">
                <a16:creationId xmlns:a16="http://schemas.microsoft.com/office/drawing/2014/main" id="{000B143B-8D11-E2A3-712F-F6E158CD794F}"/>
              </a:ext>
            </a:extLst>
          </p:cNvPr>
          <p:cNvSpPr>
            <a:spLocks noGrp="1"/>
          </p:cNvSpPr>
          <p:nvPr>
            <p:ph type="ftr" sz="quarter" idx="11"/>
          </p:nvPr>
        </p:nvSpPr>
        <p:spPr/>
        <p:txBody>
          <a:bodyPr/>
          <a:lstStyle/>
          <a:p>
            <a:r>
              <a:rPr lang="de-DE" dirty="0"/>
              <a:t>Titel der Präsentation</a:t>
            </a:r>
            <a:endParaRPr lang="de-AT" dirty="0"/>
          </a:p>
        </p:txBody>
      </p:sp>
      <p:sp>
        <p:nvSpPr>
          <p:cNvPr id="6" name="Foliennummernplatzhalter 5">
            <a:extLst>
              <a:ext uri="{FF2B5EF4-FFF2-40B4-BE49-F238E27FC236}">
                <a16:creationId xmlns:a16="http://schemas.microsoft.com/office/drawing/2014/main" id="{1DBB758D-FA5B-A68F-FA50-F206D0B07CA8}"/>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272942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41D83A-E94D-8D33-B182-17BA5E096995}"/>
              </a:ext>
            </a:extLst>
          </p:cNvPr>
          <p:cNvSpPr>
            <a:spLocks noGrp="1"/>
          </p:cNvSpPr>
          <p:nvPr>
            <p:ph type="title"/>
          </p:nvPr>
        </p:nvSpPr>
        <p:spPr/>
        <p:txBody>
          <a:bodyPr/>
          <a:lstStyle>
            <a:lvl1pPr>
              <a:defRPr>
                <a:solidFill>
                  <a:srgbClr val="F1861F"/>
                </a:solidFill>
              </a:defRPr>
            </a:lvl1pPr>
          </a:lstStyle>
          <a:p>
            <a:r>
              <a:rPr lang="de-DE" dirty="0"/>
              <a:t>Mastertitelformat bearbeiten</a:t>
            </a:r>
            <a:endParaRPr lang="de-AT" dirty="0"/>
          </a:p>
        </p:txBody>
      </p:sp>
      <p:sp>
        <p:nvSpPr>
          <p:cNvPr id="3" name="Inhaltsplatzhalter 2">
            <a:extLst>
              <a:ext uri="{FF2B5EF4-FFF2-40B4-BE49-F238E27FC236}">
                <a16:creationId xmlns:a16="http://schemas.microsoft.com/office/drawing/2014/main" id="{759024B5-CBBD-9FE3-1BC8-58E666751CBD}"/>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Tree>
    <p:extLst>
      <p:ext uri="{BB962C8B-B14F-4D97-AF65-F5344CB8AC3E}">
        <p14:creationId xmlns:p14="http://schemas.microsoft.com/office/powerpoint/2010/main" val="26276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FEEDD-7FDA-EBAD-7452-6923E62AC75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B123850B-0817-91AB-8E05-AFB52BCA1E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7B6C438-0974-8AF7-8AA4-CA4DEF94A4E0}"/>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5" name="Fußzeilenplatzhalter 4">
            <a:extLst>
              <a:ext uri="{FF2B5EF4-FFF2-40B4-BE49-F238E27FC236}">
                <a16:creationId xmlns:a16="http://schemas.microsoft.com/office/drawing/2014/main" id="{3BB30227-AD19-F87E-972C-F7B8B057E093}"/>
              </a:ext>
            </a:extLst>
          </p:cNvPr>
          <p:cNvSpPr>
            <a:spLocks noGrp="1"/>
          </p:cNvSpPr>
          <p:nvPr>
            <p:ph type="ftr" sz="quarter" idx="11"/>
          </p:nvPr>
        </p:nvSpPr>
        <p:spPr/>
        <p:txBody>
          <a:bodyPr/>
          <a:lstStyle/>
          <a:p>
            <a:r>
              <a:rPr lang="de-AT" dirty="0"/>
              <a:t>Titel der Präsentation</a:t>
            </a:r>
          </a:p>
        </p:txBody>
      </p:sp>
      <p:sp>
        <p:nvSpPr>
          <p:cNvPr id="6" name="Foliennummernplatzhalter 5">
            <a:extLst>
              <a:ext uri="{FF2B5EF4-FFF2-40B4-BE49-F238E27FC236}">
                <a16:creationId xmlns:a16="http://schemas.microsoft.com/office/drawing/2014/main" id="{031973C1-C69E-F8B5-707B-D644A69B62DB}"/>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221013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D6A518-2010-7AAE-C0F4-BADBD494265E}"/>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9D20CE68-29C2-0AA1-8214-FA38139133A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6D67403B-70B0-0B2D-0056-E388A1B1933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1899293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07593A-5781-6D04-BAF0-D8CBCB5F6E92}"/>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CB7152DF-9510-B01C-8903-B60A87BCDB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B8324F6-CF8D-3247-DD73-48D7A9F27B3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A40E6CE3-E206-BA71-D58B-2101822162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CE9BA0F-9B65-402B-9734-2FA2A4E0602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E7A73150-2DD2-A712-E80B-3F3BF25A434A}"/>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8" name="Fußzeilenplatzhalter 7">
            <a:extLst>
              <a:ext uri="{FF2B5EF4-FFF2-40B4-BE49-F238E27FC236}">
                <a16:creationId xmlns:a16="http://schemas.microsoft.com/office/drawing/2014/main" id="{7E503156-F091-422D-453C-4F8C2D6FFDAB}"/>
              </a:ext>
            </a:extLst>
          </p:cNvPr>
          <p:cNvSpPr>
            <a:spLocks noGrp="1"/>
          </p:cNvSpPr>
          <p:nvPr>
            <p:ph type="ftr" sz="quarter" idx="11"/>
          </p:nvPr>
        </p:nvSpPr>
        <p:spPr/>
        <p:txBody>
          <a:bodyPr/>
          <a:lstStyle/>
          <a:p>
            <a:r>
              <a:rPr lang="de-AT" dirty="0"/>
              <a:t>Titel der Präsentation</a:t>
            </a:r>
          </a:p>
        </p:txBody>
      </p:sp>
      <p:sp>
        <p:nvSpPr>
          <p:cNvPr id="9" name="Foliennummernplatzhalter 8">
            <a:extLst>
              <a:ext uri="{FF2B5EF4-FFF2-40B4-BE49-F238E27FC236}">
                <a16:creationId xmlns:a16="http://schemas.microsoft.com/office/drawing/2014/main" id="{0F88E904-447C-FFE7-68A2-F67D31B27898}"/>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301501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208C1-979F-65B0-026A-587C5801C04A}"/>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484DF902-D5FB-73C7-2AFE-636CEA5E0407}"/>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4" name="Fußzeilenplatzhalter 3">
            <a:extLst>
              <a:ext uri="{FF2B5EF4-FFF2-40B4-BE49-F238E27FC236}">
                <a16:creationId xmlns:a16="http://schemas.microsoft.com/office/drawing/2014/main" id="{DA682A2E-DA87-0556-5588-596056FE4AB4}"/>
              </a:ext>
            </a:extLst>
          </p:cNvPr>
          <p:cNvSpPr>
            <a:spLocks noGrp="1"/>
          </p:cNvSpPr>
          <p:nvPr>
            <p:ph type="ftr" sz="quarter" idx="11"/>
          </p:nvPr>
        </p:nvSpPr>
        <p:spPr/>
        <p:txBody>
          <a:bodyPr/>
          <a:lstStyle/>
          <a:p>
            <a:r>
              <a:rPr lang="de-AT" dirty="0"/>
              <a:t>Titel der Präsentation</a:t>
            </a:r>
          </a:p>
        </p:txBody>
      </p:sp>
      <p:sp>
        <p:nvSpPr>
          <p:cNvPr id="5" name="Foliennummernplatzhalter 4">
            <a:extLst>
              <a:ext uri="{FF2B5EF4-FFF2-40B4-BE49-F238E27FC236}">
                <a16:creationId xmlns:a16="http://schemas.microsoft.com/office/drawing/2014/main" id="{72683506-55F5-2F48-F21C-C433BEA868FB}"/>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149837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12DD0A0-CACF-4F59-9993-9A0917A75F93}"/>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3" name="Fußzeilenplatzhalter 2">
            <a:extLst>
              <a:ext uri="{FF2B5EF4-FFF2-40B4-BE49-F238E27FC236}">
                <a16:creationId xmlns:a16="http://schemas.microsoft.com/office/drawing/2014/main" id="{183E6B70-685D-064F-0CFF-262CB5D2BE7B}"/>
              </a:ext>
            </a:extLst>
          </p:cNvPr>
          <p:cNvSpPr>
            <a:spLocks noGrp="1"/>
          </p:cNvSpPr>
          <p:nvPr>
            <p:ph type="ftr" sz="quarter" idx="11"/>
          </p:nvPr>
        </p:nvSpPr>
        <p:spPr/>
        <p:txBody>
          <a:bodyPr/>
          <a:lstStyle/>
          <a:p>
            <a:r>
              <a:rPr lang="de-DE" dirty="0"/>
              <a:t>Titel der Präsentation</a:t>
            </a:r>
            <a:endParaRPr lang="de-AT" dirty="0"/>
          </a:p>
        </p:txBody>
      </p:sp>
      <p:sp>
        <p:nvSpPr>
          <p:cNvPr id="4" name="Foliennummernplatzhalter 3">
            <a:extLst>
              <a:ext uri="{FF2B5EF4-FFF2-40B4-BE49-F238E27FC236}">
                <a16:creationId xmlns:a16="http://schemas.microsoft.com/office/drawing/2014/main" id="{1678A615-3609-7917-856A-D7F4DA4E06D8}"/>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3499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2F0F54-3016-015B-11C8-23A934987D3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7AB98CD5-DB2E-DD95-2225-B1C6E40FCF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7741F757-26AC-5FCA-216F-877F5AA16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5604758-7F3C-28FD-EF3B-2F680DC23A09}"/>
              </a:ext>
            </a:extLst>
          </p:cNvPr>
          <p:cNvSpPr>
            <a:spLocks noGrp="1"/>
          </p:cNvSpPr>
          <p:nvPr>
            <p:ph type="dt" sz="half" idx="10"/>
          </p:nvPr>
        </p:nvSpPr>
        <p:spPr>
          <a:xfrm>
            <a:off x="838200" y="6356350"/>
            <a:ext cx="2743200" cy="365125"/>
          </a:xfrm>
          <a:prstGeom prst="rect">
            <a:avLst/>
          </a:prstGeom>
        </p:spPr>
        <p:txBody>
          <a:bodyPr/>
          <a:lstStyle/>
          <a:p>
            <a:endParaRPr lang="de-AT" dirty="0"/>
          </a:p>
        </p:txBody>
      </p:sp>
      <p:sp>
        <p:nvSpPr>
          <p:cNvPr id="6" name="Fußzeilenplatzhalter 5">
            <a:extLst>
              <a:ext uri="{FF2B5EF4-FFF2-40B4-BE49-F238E27FC236}">
                <a16:creationId xmlns:a16="http://schemas.microsoft.com/office/drawing/2014/main" id="{DA26FDA3-AA25-4CD2-95BC-15F7E6DA658F}"/>
              </a:ext>
            </a:extLst>
          </p:cNvPr>
          <p:cNvSpPr>
            <a:spLocks noGrp="1"/>
          </p:cNvSpPr>
          <p:nvPr>
            <p:ph type="ftr" sz="quarter" idx="11"/>
          </p:nvPr>
        </p:nvSpPr>
        <p:spPr/>
        <p:txBody>
          <a:bodyPr/>
          <a:lstStyle/>
          <a:p>
            <a:r>
              <a:rPr lang="de-AT" dirty="0"/>
              <a:t>Titel der Präsentation</a:t>
            </a:r>
          </a:p>
        </p:txBody>
      </p:sp>
      <p:sp>
        <p:nvSpPr>
          <p:cNvPr id="7" name="Foliennummernplatzhalter 6">
            <a:extLst>
              <a:ext uri="{FF2B5EF4-FFF2-40B4-BE49-F238E27FC236}">
                <a16:creationId xmlns:a16="http://schemas.microsoft.com/office/drawing/2014/main" id="{2064DEAB-C5C6-92BD-FAC4-E9756EACAED3}"/>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127273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D8DC54-5729-BD93-2E7B-CEC942065B0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4A209963-69B2-88FA-8FDC-C0A231B322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a:extLst>
              <a:ext uri="{FF2B5EF4-FFF2-40B4-BE49-F238E27FC236}">
                <a16:creationId xmlns:a16="http://schemas.microsoft.com/office/drawing/2014/main" id="{51A4E31A-7155-3827-771B-DDB4BFFEC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6" name="Fußzeilenplatzhalter 5">
            <a:extLst>
              <a:ext uri="{FF2B5EF4-FFF2-40B4-BE49-F238E27FC236}">
                <a16:creationId xmlns:a16="http://schemas.microsoft.com/office/drawing/2014/main" id="{D83776B2-AA6F-388E-5191-3FB8B5BE3BA9}"/>
              </a:ext>
            </a:extLst>
          </p:cNvPr>
          <p:cNvSpPr>
            <a:spLocks noGrp="1"/>
          </p:cNvSpPr>
          <p:nvPr>
            <p:ph type="ftr" sz="quarter" idx="11"/>
          </p:nvPr>
        </p:nvSpPr>
        <p:spPr/>
        <p:txBody>
          <a:bodyPr/>
          <a:lstStyle/>
          <a:p>
            <a:r>
              <a:rPr lang="de-DE" dirty="0"/>
              <a:t>Titel der Präsentation</a:t>
            </a:r>
            <a:endParaRPr lang="de-AT" dirty="0"/>
          </a:p>
        </p:txBody>
      </p:sp>
      <p:sp>
        <p:nvSpPr>
          <p:cNvPr id="7" name="Foliennummernplatzhalter 6">
            <a:extLst>
              <a:ext uri="{FF2B5EF4-FFF2-40B4-BE49-F238E27FC236}">
                <a16:creationId xmlns:a16="http://schemas.microsoft.com/office/drawing/2014/main" id="{BC401F83-1B8E-C0E8-4797-5D32F6543E6F}"/>
              </a:ext>
            </a:extLst>
          </p:cNvPr>
          <p:cNvSpPr>
            <a:spLocks noGrp="1"/>
          </p:cNvSpPr>
          <p:nvPr>
            <p:ph type="sldNum" sz="quarter" idx="12"/>
          </p:nvPr>
        </p:nvSpPr>
        <p:spPr/>
        <p:txBody>
          <a:bodyPr/>
          <a:lstStyle/>
          <a:p>
            <a:fld id="{9DB86005-7A50-49F9-8209-2416919082F9}" type="slidenum">
              <a:rPr lang="de-AT" smtClean="0"/>
              <a:t>‹Nr.›</a:t>
            </a:fld>
            <a:endParaRPr lang="de-AT" dirty="0"/>
          </a:p>
        </p:txBody>
      </p:sp>
    </p:spTree>
    <p:extLst>
      <p:ext uri="{BB962C8B-B14F-4D97-AF65-F5344CB8AC3E}">
        <p14:creationId xmlns:p14="http://schemas.microsoft.com/office/powerpoint/2010/main" val="1802081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AD64209-6A1D-7BC6-B752-2768685DC4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8D1F9283-C2C3-BED4-9985-84FFC045D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Fußzeilenplatzhalter 4">
            <a:extLst>
              <a:ext uri="{FF2B5EF4-FFF2-40B4-BE49-F238E27FC236}">
                <a16:creationId xmlns:a16="http://schemas.microsoft.com/office/drawing/2014/main" id="{EB74E477-E169-0E60-5B47-2E9227AC17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Titel der Präsentation</a:t>
            </a:r>
            <a:endParaRPr lang="de-AT" dirty="0"/>
          </a:p>
        </p:txBody>
      </p:sp>
      <p:sp>
        <p:nvSpPr>
          <p:cNvPr id="6" name="Foliennummernplatzhalter 5">
            <a:extLst>
              <a:ext uri="{FF2B5EF4-FFF2-40B4-BE49-F238E27FC236}">
                <a16:creationId xmlns:a16="http://schemas.microsoft.com/office/drawing/2014/main" id="{A9519292-6C93-1077-0553-9B72EEEF48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86005-7A50-49F9-8209-2416919082F9}" type="slidenum">
              <a:rPr lang="de-AT" smtClean="0"/>
              <a:t>‹Nr.›</a:t>
            </a:fld>
            <a:endParaRPr lang="de-AT" dirty="0"/>
          </a:p>
        </p:txBody>
      </p:sp>
      <p:pic>
        <p:nvPicPr>
          <p:cNvPr id="7" name="Grafik 6" descr="Ein Bild, das Text enthält.&#10;&#10;Automatisch generierte Beschreibung">
            <a:extLst>
              <a:ext uri="{FF2B5EF4-FFF2-40B4-BE49-F238E27FC236}">
                <a16:creationId xmlns:a16="http://schemas.microsoft.com/office/drawing/2014/main" id="{C864EEBC-340C-59C6-6C86-256720B5567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51311" y="6287983"/>
            <a:ext cx="1501239" cy="385403"/>
          </a:xfrm>
          <a:prstGeom prst="rect">
            <a:avLst/>
          </a:prstGeom>
        </p:spPr>
      </p:pic>
      <p:cxnSp>
        <p:nvCxnSpPr>
          <p:cNvPr id="8" name="Gerader Verbinder 7">
            <a:extLst>
              <a:ext uri="{FF2B5EF4-FFF2-40B4-BE49-F238E27FC236}">
                <a16:creationId xmlns:a16="http://schemas.microsoft.com/office/drawing/2014/main" id="{EA7282E9-9CBB-5D1C-3302-05AAE99BBCE3}"/>
              </a:ext>
            </a:extLst>
          </p:cNvPr>
          <p:cNvCxnSpPr>
            <a:cxnSpLocks/>
          </p:cNvCxnSpPr>
          <p:nvPr userDrawn="1"/>
        </p:nvCxnSpPr>
        <p:spPr>
          <a:xfrm>
            <a:off x="0" y="6097980"/>
            <a:ext cx="12192000" cy="0"/>
          </a:xfrm>
          <a:prstGeom prst="line">
            <a:avLst/>
          </a:prstGeom>
          <a:ln>
            <a:solidFill>
              <a:srgbClr val="F1861F"/>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500405233"/>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nrag.org/risks-of-lifetime-extension-of-old-nuclear-power-plants-download" TargetMode="External"/><Relationship Id="rId2" Type="http://schemas.openxmlformats.org/officeDocument/2006/relationships/hyperlink" Target="mailto:mraz@ecology.a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FAF5E1-C4CA-90D2-D86C-FBD68D2AD0E2}"/>
              </a:ext>
            </a:extLst>
          </p:cNvPr>
          <p:cNvSpPr>
            <a:spLocks noGrp="1"/>
          </p:cNvSpPr>
          <p:nvPr>
            <p:ph type="ctrTitle"/>
          </p:nvPr>
        </p:nvSpPr>
        <p:spPr/>
        <p:txBody>
          <a:bodyPr>
            <a:normAutofit fontScale="90000"/>
          </a:bodyPr>
          <a:lstStyle/>
          <a:p>
            <a:r>
              <a:rPr lang="de-AT" dirty="0"/>
              <a:t> </a:t>
            </a:r>
            <a:r>
              <a:rPr lang="en-GB" dirty="0"/>
              <a:t>Reflections on public</a:t>
            </a:r>
            <a:r>
              <a:rPr lang="de-DE" dirty="0"/>
              <a:t> </a:t>
            </a:r>
            <a:r>
              <a:rPr lang="en-GB" dirty="0"/>
              <a:t>participation in nuclear safety</a:t>
            </a:r>
          </a:p>
        </p:txBody>
      </p:sp>
      <p:sp>
        <p:nvSpPr>
          <p:cNvPr id="3" name="Untertitel 2">
            <a:extLst>
              <a:ext uri="{FF2B5EF4-FFF2-40B4-BE49-F238E27FC236}">
                <a16:creationId xmlns:a16="http://schemas.microsoft.com/office/drawing/2014/main" id="{85AD1125-811C-53D9-68A3-6706AEFA6F66}"/>
              </a:ext>
            </a:extLst>
          </p:cNvPr>
          <p:cNvSpPr>
            <a:spLocks noGrp="1"/>
          </p:cNvSpPr>
          <p:nvPr>
            <p:ph type="subTitle" idx="1"/>
          </p:nvPr>
        </p:nvSpPr>
        <p:spPr/>
        <p:txBody>
          <a:bodyPr/>
          <a:lstStyle/>
          <a:p>
            <a:r>
              <a:rPr lang="en-GB" dirty="0"/>
              <a:t>Gabriele Mraz</a:t>
            </a:r>
          </a:p>
          <a:p>
            <a:r>
              <a:rPr lang="en-GB" dirty="0"/>
              <a:t>Austrian Institute of Ecology</a:t>
            </a:r>
          </a:p>
          <a:p>
            <a:r>
              <a:rPr lang="en-GB" dirty="0"/>
              <a:t>Nuclear Transparency Watch</a:t>
            </a:r>
          </a:p>
        </p:txBody>
      </p:sp>
    </p:spTree>
    <p:extLst>
      <p:ext uri="{BB962C8B-B14F-4D97-AF65-F5344CB8AC3E}">
        <p14:creationId xmlns:p14="http://schemas.microsoft.com/office/powerpoint/2010/main" val="3441880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03D11-AB55-3240-3EFF-EFEF0FD774C6}"/>
              </a:ext>
            </a:extLst>
          </p:cNvPr>
          <p:cNvSpPr>
            <a:spLocks noGrp="1"/>
          </p:cNvSpPr>
          <p:nvPr>
            <p:ph type="title"/>
          </p:nvPr>
        </p:nvSpPr>
        <p:spPr/>
        <p:txBody>
          <a:bodyPr/>
          <a:lstStyle/>
          <a:p>
            <a:r>
              <a:rPr lang="en-GB" dirty="0"/>
              <a:t>Conclusions/1</a:t>
            </a:r>
          </a:p>
        </p:txBody>
      </p:sp>
      <p:sp>
        <p:nvSpPr>
          <p:cNvPr id="3" name="Inhaltsplatzhalter 2">
            <a:extLst>
              <a:ext uri="{FF2B5EF4-FFF2-40B4-BE49-F238E27FC236}">
                <a16:creationId xmlns:a16="http://schemas.microsoft.com/office/drawing/2014/main" id="{5096FC1A-6C2F-6D7F-3F96-2D2FDCC0C6BB}"/>
              </a:ext>
            </a:extLst>
          </p:cNvPr>
          <p:cNvSpPr>
            <a:spLocks noGrp="1"/>
          </p:cNvSpPr>
          <p:nvPr>
            <p:ph idx="1"/>
          </p:nvPr>
        </p:nvSpPr>
        <p:spPr/>
        <p:txBody>
          <a:bodyPr>
            <a:normAutofit fontScale="92500"/>
          </a:bodyPr>
          <a:lstStyle/>
          <a:p>
            <a:r>
              <a:rPr lang="en-GB" dirty="0"/>
              <a:t>The general public (incl. the transboundary public) does not have enough possibilities for effective participation on nuclear safety issues.</a:t>
            </a:r>
          </a:p>
          <a:p>
            <a:r>
              <a:rPr lang="en-GB" dirty="0"/>
              <a:t>Especially important would be to legally embed participation in all PSRs, and make (transboundary) EIA obligatory for all life-time extensions.</a:t>
            </a:r>
          </a:p>
          <a:p>
            <a:r>
              <a:rPr lang="en-GB" dirty="0"/>
              <a:t>Risk reports should be produced in addition to safety reports, to assess how the risk for accidents has changed due to ageing and the gap to safety obligations for new NPP etc.. </a:t>
            </a:r>
          </a:p>
          <a:p>
            <a:r>
              <a:rPr lang="en-GB" dirty="0"/>
              <a:t>Information on nuclear safety topics vary a lot between countries, f.e. very different source terms for severe accident scenarios even for the same reactor type – a better approach would be helpful</a:t>
            </a:r>
          </a:p>
          <a:p>
            <a:endParaRPr lang="en-GB" dirty="0"/>
          </a:p>
          <a:p>
            <a:endParaRPr lang="en-GB" dirty="0"/>
          </a:p>
          <a:p>
            <a:endParaRPr lang="en-GB" dirty="0"/>
          </a:p>
        </p:txBody>
      </p:sp>
    </p:spTree>
    <p:extLst>
      <p:ext uri="{BB962C8B-B14F-4D97-AF65-F5344CB8AC3E}">
        <p14:creationId xmlns:p14="http://schemas.microsoft.com/office/powerpoint/2010/main" val="337160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0859BE-DC36-964A-73EB-D49C70EC2553}"/>
              </a:ext>
            </a:extLst>
          </p:cNvPr>
          <p:cNvSpPr>
            <a:spLocks noGrp="1"/>
          </p:cNvSpPr>
          <p:nvPr>
            <p:ph type="title"/>
          </p:nvPr>
        </p:nvSpPr>
        <p:spPr/>
        <p:txBody>
          <a:bodyPr/>
          <a:lstStyle/>
          <a:p>
            <a:r>
              <a:rPr lang="en-GB" dirty="0"/>
              <a:t>Conclusions/2</a:t>
            </a:r>
          </a:p>
        </p:txBody>
      </p:sp>
      <p:sp>
        <p:nvSpPr>
          <p:cNvPr id="3" name="Inhaltsplatzhalter 2">
            <a:extLst>
              <a:ext uri="{FF2B5EF4-FFF2-40B4-BE49-F238E27FC236}">
                <a16:creationId xmlns:a16="http://schemas.microsoft.com/office/drawing/2014/main" id="{430BB968-44A8-A07B-6EF1-C00BBD1068AB}"/>
              </a:ext>
            </a:extLst>
          </p:cNvPr>
          <p:cNvSpPr>
            <a:spLocks noGrp="1"/>
          </p:cNvSpPr>
          <p:nvPr>
            <p:ph idx="1"/>
          </p:nvPr>
        </p:nvSpPr>
        <p:spPr/>
        <p:txBody>
          <a:bodyPr>
            <a:normAutofit fontScale="92500" lnSpcReduction="10000"/>
          </a:bodyPr>
          <a:lstStyle/>
          <a:p>
            <a:r>
              <a:rPr lang="en-GB" dirty="0"/>
              <a:t>Nuclear safety needs to be discussed very broadly in participation procedures, not only reduced on selected technical topics; all environmental impacts should be assessed in each life-time extension.</a:t>
            </a:r>
          </a:p>
          <a:p>
            <a:r>
              <a:rPr lang="en-GB" dirty="0"/>
              <a:t>Nuclear security needs to be put more into focus when discussion nuclear safety (terrorist attacks and war).</a:t>
            </a:r>
          </a:p>
          <a:p>
            <a:r>
              <a:rPr lang="en-GB" dirty="0"/>
              <a:t>Resources for independent expertise are needed to support the public in understanding and assessing nuclear safety information.</a:t>
            </a:r>
          </a:p>
          <a:p>
            <a:r>
              <a:rPr lang="en-GB" dirty="0"/>
              <a:t>Effective participation needs legally secured instruments, plus a broad variety of additional measures like consultations, regular dialogue and information. But it is not enough to invite the public for submitting statements without proper follow-up. Voluntary participation instruments cannot replace legally secured instruments.</a:t>
            </a:r>
          </a:p>
          <a:p>
            <a:endParaRPr lang="en-GB" dirty="0"/>
          </a:p>
        </p:txBody>
      </p:sp>
    </p:spTree>
    <p:extLst>
      <p:ext uri="{BB962C8B-B14F-4D97-AF65-F5344CB8AC3E}">
        <p14:creationId xmlns:p14="http://schemas.microsoft.com/office/powerpoint/2010/main" val="270052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377AD5-E9AB-DDB1-8A60-96276D7F36BC}"/>
              </a:ext>
            </a:extLst>
          </p:cNvPr>
          <p:cNvSpPr>
            <a:spLocks noGrp="1"/>
          </p:cNvSpPr>
          <p:nvPr>
            <p:ph type="title"/>
          </p:nvPr>
        </p:nvSpPr>
        <p:spPr/>
        <p:txBody>
          <a:bodyPr/>
          <a:lstStyle/>
          <a:p>
            <a:r>
              <a:rPr lang="en-GB" dirty="0"/>
              <a:t>Contact</a:t>
            </a:r>
          </a:p>
        </p:txBody>
      </p:sp>
      <p:sp>
        <p:nvSpPr>
          <p:cNvPr id="3" name="Inhaltsplatzhalter 2">
            <a:extLst>
              <a:ext uri="{FF2B5EF4-FFF2-40B4-BE49-F238E27FC236}">
                <a16:creationId xmlns:a16="http://schemas.microsoft.com/office/drawing/2014/main" id="{A5EA37E7-BB0C-5803-2840-622E5F8A57FB}"/>
              </a:ext>
            </a:extLst>
          </p:cNvPr>
          <p:cNvSpPr>
            <a:spLocks noGrp="1"/>
          </p:cNvSpPr>
          <p:nvPr>
            <p:ph idx="1"/>
          </p:nvPr>
        </p:nvSpPr>
        <p:spPr/>
        <p:txBody>
          <a:bodyPr>
            <a:normAutofit lnSpcReduction="10000"/>
          </a:bodyPr>
          <a:lstStyle/>
          <a:p>
            <a:r>
              <a:rPr lang="en-GB" dirty="0"/>
              <a:t>Gabriele Mraz</a:t>
            </a:r>
          </a:p>
          <a:p>
            <a:r>
              <a:rPr lang="en-GB" dirty="0"/>
              <a:t>Austrian Institute of Ecology</a:t>
            </a:r>
          </a:p>
          <a:p>
            <a:r>
              <a:rPr lang="en-GB" dirty="0">
                <a:hlinkClick r:id="rId2"/>
              </a:rPr>
              <a:t>mraz@ecology.at</a:t>
            </a:r>
            <a:endParaRPr lang="en-GB" dirty="0"/>
          </a:p>
          <a:p>
            <a:endParaRPr lang="en-GB" dirty="0"/>
          </a:p>
          <a:p>
            <a:endParaRPr lang="en-GB" dirty="0"/>
          </a:p>
          <a:p>
            <a:endParaRPr lang="en-GB" dirty="0"/>
          </a:p>
          <a:p>
            <a:r>
              <a:rPr lang="en-GB" dirty="0"/>
              <a:t>INRAG – International Nuclear Risk Assessment Group:</a:t>
            </a:r>
          </a:p>
          <a:p>
            <a:r>
              <a:rPr lang="en-GB" dirty="0">
                <a:hlinkClick r:id="rId3"/>
              </a:rPr>
              <a:t>https://www.inrag.org/risks-of-lifetime-extension-of-old-nuclear-power-plants-download</a:t>
            </a:r>
            <a:r>
              <a:rPr lang="en-GB" dirty="0"/>
              <a:t> </a:t>
            </a:r>
          </a:p>
        </p:txBody>
      </p:sp>
    </p:spTree>
    <p:extLst>
      <p:ext uri="{BB962C8B-B14F-4D97-AF65-F5344CB8AC3E}">
        <p14:creationId xmlns:p14="http://schemas.microsoft.com/office/powerpoint/2010/main" val="35187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B63C32-1259-B1C7-2EE0-8CB9B0B5A177}"/>
              </a:ext>
            </a:extLst>
          </p:cNvPr>
          <p:cNvSpPr>
            <a:spLocks noGrp="1"/>
          </p:cNvSpPr>
          <p:nvPr>
            <p:ph type="title"/>
          </p:nvPr>
        </p:nvSpPr>
        <p:spPr/>
        <p:txBody>
          <a:bodyPr/>
          <a:lstStyle/>
          <a:p>
            <a:r>
              <a:rPr lang="en-GB" dirty="0"/>
              <a:t>Overview</a:t>
            </a:r>
          </a:p>
        </p:txBody>
      </p:sp>
      <p:sp>
        <p:nvSpPr>
          <p:cNvPr id="3" name="Inhaltsplatzhalter 2">
            <a:extLst>
              <a:ext uri="{FF2B5EF4-FFF2-40B4-BE49-F238E27FC236}">
                <a16:creationId xmlns:a16="http://schemas.microsoft.com/office/drawing/2014/main" id="{3FB888B0-E41F-A06C-6718-2F9EB525DD58}"/>
              </a:ext>
            </a:extLst>
          </p:cNvPr>
          <p:cNvSpPr>
            <a:spLocks noGrp="1"/>
          </p:cNvSpPr>
          <p:nvPr>
            <p:ph idx="1"/>
          </p:nvPr>
        </p:nvSpPr>
        <p:spPr/>
        <p:txBody>
          <a:bodyPr>
            <a:normAutofit fontScale="92500"/>
          </a:bodyPr>
          <a:lstStyle/>
          <a:p>
            <a:r>
              <a:rPr lang="en-GB" dirty="0"/>
              <a:t>Reflection on Art 8 (4) public participation in nuclear safety issues:</a:t>
            </a:r>
          </a:p>
          <a:p>
            <a:pPr lvl="1"/>
            <a:r>
              <a:rPr lang="en-GB" dirty="0"/>
              <a:t>Formal aspects: Participation in different steps of licensing</a:t>
            </a:r>
          </a:p>
          <a:p>
            <a:pPr lvl="1"/>
            <a:r>
              <a:rPr lang="en-GB" dirty="0"/>
              <a:t>Content-related aspects: What nuclear safety issues are discussed in participation procedures? What should be discussed?</a:t>
            </a:r>
          </a:p>
          <a:p>
            <a:r>
              <a:rPr lang="en-GB" dirty="0"/>
              <a:t>Conclusions</a:t>
            </a:r>
          </a:p>
          <a:p>
            <a:pPr marL="0" indent="0">
              <a:buNone/>
            </a:pPr>
            <a:endParaRPr lang="en-GB" dirty="0"/>
          </a:p>
          <a:p>
            <a:r>
              <a:rPr lang="en-GB" dirty="0"/>
              <a:t>My experience with participation in nuclear safety topics:</a:t>
            </a:r>
          </a:p>
          <a:p>
            <a:pPr lvl="1"/>
            <a:r>
              <a:rPr lang="en-GB" dirty="0"/>
              <a:t>Working with NGOs in European networks on nuclear topics and taking part in participation procedure</a:t>
            </a:r>
          </a:p>
          <a:p>
            <a:pPr lvl="1"/>
            <a:r>
              <a:rPr lang="en-GB" dirty="0"/>
              <a:t>Consulting Austrian authorities in participating in Strategic Environmental Assessments (SEA), Environmental Impact Assessments (EIA), and similar procedures</a:t>
            </a:r>
          </a:p>
        </p:txBody>
      </p:sp>
      <p:pic>
        <p:nvPicPr>
          <p:cNvPr id="4" name="Grafik 3">
            <a:extLst>
              <a:ext uri="{FF2B5EF4-FFF2-40B4-BE49-F238E27FC236}">
                <a16:creationId xmlns:a16="http://schemas.microsoft.com/office/drawing/2014/main" id="{5E8C1FFA-3B38-B527-CE47-75DDF5A1A959}"/>
              </a:ext>
            </a:extLst>
          </p:cNvPr>
          <p:cNvPicPr>
            <a:picLocks noChangeAspect="1"/>
          </p:cNvPicPr>
          <p:nvPr/>
        </p:nvPicPr>
        <p:blipFill>
          <a:blip r:embed="rId2"/>
          <a:stretch>
            <a:fillRect/>
          </a:stretch>
        </p:blipFill>
        <p:spPr>
          <a:xfrm>
            <a:off x="4112808" y="455346"/>
            <a:ext cx="6584245" cy="1235342"/>
          </a:xfrm>
          <a:prstGeom prst="rect">
            <a:avLst/>
          </a:prstGeom>
        </p:spPr>
      </p:pic>
    </p:spTree>
    <p:extLst>
      <p:ext uri="{BB962C8B-B14F-4D97-AF65-F5344CB8AC3E}">
        <p14:creationId xmlns:p14="http://schemas.microsoft.com/office/powerpoint/2010/main" val="210172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a:extLst>
              <a:ext uri="{FF2B5EF4-FFF2-40B4-BE49-F238E27FC236}">
                <a16:creationId xmlns:a16="http://schemas.microsoft.com/office/drawing/2014/main" id="{9CBE7CFC-54A8-9463-4AC3-D1F79F5A72F3}"/>
              </a:ext>
            </a:extLst>
          </p:cNvPr>
          <p:cNvGraphicFramePr>
            <a:graphicFrameLocks noGrp="1"/>
          </p:cNvGraphicFramePr>
          <p:nvPr>
            <p:ph idx="1"/>
            <p:extLst>
              <p:ext uri="{D42A27DB-BD31-4B8C-83A1-F6EECF244321}">
                <p14:modId xmlns:p14="http://schemas.microsoft.com/office/powerpoint/2010/main" val="1616890868"/>
              </p:ext>
            </p:extLst>
          </p:nvPr>
        </p:nvGraphicFramePr>
        <p:xfrm>
          <a:off x="706395" y="326338"/>
          <a:ext cx="10515600" cy="5577840"/>
        </p:xfrm>
        <a:graphic>
          <a:graphicData uri="http://schemas.openxmlformats.org/drawingml/2006/table">
            <a:tbl>
              <a:tblPr firstRow="1" bandRow="1">
                <a:tableStyleId>{5C22544A-7EE6-4342-B048-85BDC9FD1C3A}</a:tableStyleId>
              </a:tblPr>
              <a:tblGrid>
                <a:gridCol w="5191897">
                  <a:extLst>
                    <a:ext uri="{9D8B030D-6E8A-4147-A177-3AD203B41FA5}">
                      <a16:colId xmlns:a16="http://schemas.microsoft.com/office/drawing/2014/main" val="4232787767"/>
                    </a:ext>
                  </a:extLst>
                </a:gridCol>
                <a:gridCol w="5323703">
                  <a:extLst>
                    <a:ext uri="{9D8B030D-6E8A-4147-A177-3AD203B41FA5}">
                      <a16:colId xmlns:a16="http://schemas.microsoft.com/office/drawing/2014/main" val="1299118411"/>
                    </a:ext>
                  </a:extLst>
                </a:gridCol>
              </a:tblGrid>
              <a:tr h="370840">
                <a:tc>
                  <a:txBody>
                    <a:bodyPr/>
                    <a:lstStyle/>
                    <a:p>
                      <a:r>
                        <a:rPr lang="en-GB" sz="2400" noProof="0" dirty="0"/>
                        <a:t>Steps of licensing of nuclear facilities</a:t>
                      </a:r>
                    </a:p>
                  </a:txBody>
                  <a:tcPr/>
                </a:tc>
                <a:tc>
                  <a:txBody>
                    <a:bodyPr/>
                    <a:lstStyle/>
                    <a:p>
                      <a:pPr algn="ctr"/>
                      <a:r>
                        <a:rPr lang="en-GB" sz="2400" noProof="0" dirty="0"/>
                        <a:t>Participation instruments foreseen for the general public, also transboundary</a:t>
                      </a:r>
                    </a:p>
                  </a:txBody>
                  <a:tcPr/>
                </a:tc>
                <a:extLst>
                  <a:ext uri="{0D108BD9-81ED-4DB2-BD59-A6C34878D82A}">
                    <a16:rowId xmlns:a16="http://schemas.microsoft.com/office/drawing/2014/main" val="3316622828"/>
                  </a:ext>
                </a:extLst>
              </a:tr>
              <a:tr h="370840">
                <a:tc>
                  <a:txBody>
                    <a:bodyPr/>
                    <a:lstStyle/>
                    <a:p>
                      <a:r>
                        <a:rPr lang="en-GB" sz="2400" noProof="0" dirty="0"/>
                        <a:t>Environmental license</a:t>
                      </a:r>
                    </a:p>
                  </a:txBody>
                  <a:tcPr/>
                </a:tc>
                <a:tc>
                  <a:txBody>
                    <a:bodyPr/>
                    <a:lstStyle/>
                    <a:p>
                      <a:pPr algn="ctr"/>
                      <a:r>
                        <a:rPr lang="en-GB" sz="2400" noProof="0" dirty="0"/>
                        <a:t>Environmental Impact Assessment (EIA)</a:t>
                      </a:r>
                    </a:p>
                  </a:txBody>
                  <a:tcPr/>
                </a:tc>
                <a:extLst>
                  <a:ext uri="{0D108BD9-81ED-4DB2-BD59-A6C34878D82A}">
                    <a16:rowId xmlns:a16="http://schemas.microsoft.com/office/drawing/2014/main" val="510125605"/>
                  </a:ext>
                </a:extLst>
              </a:tr>
              <a:tr h="370840">
                <a:tc>
                  <a:txBody>
                    <a:bodyPr/>
                    <a:lstStyle/>
                    <a:p>
                      <a:r>
                        <a:rPr lang="en-GB" sz="2400" noProof="0" dirty="0"/>
                        <a:t>Site license</a:t>
                      </a:r>
                    </a:p>
                  </a:txBody>
                  <a:tcPr/>
                </a:tc>
                <a:tc rowSpan="4">
                  <a:txBody>
                    <a:bodyPr/>
                    <a:lstStyle/>
                    <a:p>
                      <a:pPr algn="ctr"/>
                      <a:r>
                        <a:rPr lang="en-GB" sz="2400" noProof="0" dirty="0"/>
                        <a:t>If participation is possible, then often:</a:t>
                      </a:r>
                    </a:p>
                    <a:p>
                      <a:pPr algn="ctr"/>
                      <a:r>
                        <a:rPr lang="en-GB" sz="2400" noProof="0" dirty="0"/>
                        <a:t>Only on national level</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noProof="0" dirty="0"/>
                        <a:t>Only for selected parts of the public</a:t>
                      </a:r>
                    </a:p>
                    <a:p>
                      <a:pPr algn="ctr"/>
                      <a:r>
                        <a:rPr lang="en-GB" sz="2400" noProof="0" dirty="0"/>
                        <a:t>Only voluntary </a:t>
                      </a:r>
                    </a:p>
                    <a:p>
                      <a:pPr algn="ctr"/>
                      <a:r>
                        <a:rPr lang="en-GB" sz="2400" noProof="0" dirty="0"/>
                        <a:t>Without possibility of legal instruments</a:t>
                      </a:r>
                    </a:p>
                    <a:p>
                      <a:pPr algn="ctr"/>
                      <a:r>
                        <a:rPr lang="en-GB" sz="2400" noProof="0" dirty="0"/>
                        <a:t>Restricted content</a:t>
                      </a:r>
                    </a:p>
                    <a:p>
                      <a:pPr algn="ctr"/>
                      <a:r>
                        <a:rPr lang="en-GB" sz="2400" noProof="0" dirty="0"/>
                        <a:t>Or not at all</a:t>
                      </a:r>
                    </a:p>
                  </a:txBody>
                  <a:tcPr/>
                </a:tc>
                <a:extLst>
                  <a:ext uri="{0D108BD9-81ED-4DB2-BD59-A6C34878D82A}">
                    <a16:rowId xmlns:a16="http://schemas.microsoft.com/office/drawing/2014/main" val="409962398"/>
                  </a:ext>
                </a:extLst>
              </a:tr>
              <a:tr h="370840">
                <a:tc>
                  <a:txBody>
                    <a:bodyPr/>
                    <a:lstStyle/>
                    <a:p>
                      <a:r>
                        <a:rPr lang="en-GB" sz="2400" noProof="0" dirty="0"/>
                        <a:t>Construction license</a:t>
                      </a:r>
                    </a:p>
                  </a:txBody>
                  <a:tcPr/>
                </a:tc>
                <a:tc vMerge="1">
                  <a:txBody>
                    <a:bodyPr/>
                    <a:lstStyle/>
                    <a:p>
                      <a:pPr algn="ctr"/>
                      <a:endParaRPr lang="en-GB" sz="2400" noProof="0" dirty="0"/>
                    </a:p>
                  </a:txBody>
                  <a:tcPr/>
                </a:tc>
                <a:extLst>
                  <a:ext uri="{0D108BD9-81ED-4DB2-BD59-A6C34878D82A}">
                    <a16:rowId xmlns:a16="http://schemas.microsoft.com/office/drawing/2014/main" val="2203373053"/>
                  </a:ext>
                </a:extLst>
              </a:tr>
              <a:tr h="370840">
                <a:tc>
                  <a:txBody>
                    <a:bodyPr/>
                    <a:lstStyle/>
                    <a:p>
                      <a:r>
                        <a:rPr lang="en-GB" sz="2400" noProof="0" dirty="0"/>
                        <a:t>Operation license</a:t>
                      </a:r>
                    </a:p>
                  </a:txBody>
                  <a:tcPr/>
                </a:tc>
                <a:tc vMerge="1">
                  <a:txBody>
                    <a:bodyPr/>
                    <a:lstStyle/>
                    <a:p>
                      <a:pPr algn="ctr"/>
                      <a:endParaRPr lang="en-GB" sz="2400" noProof="0" dirty="0"/>
                    </a:p>
                  </a:txBody>
                  <a:tcPr/>
                </a:tc>
                <a:extLst>
                  <a:ext uri="{0D108BD9-81ED-4DB2-BD59-A6C34878D82A}">
                    <a16:rowId xmlns:a16="http://schemas.microsoft.com/office/drawing/2014/main" val="1914260057"/>
                  </a:ext>
                </a:extLst>
              </a:tr>
              <a:tr h="370840">
                <a:tc>
                  <a:txBody>
                    <a:bodyPr/>
                    <a:lstStyle/>
                    <a:p>
                      <a:r>
                        <a:rPr lang="en-GB" sz="2400" noProof="0" dirty="0"/>
                        <a:t>Periodic Safety Reviews as condition for further operation</a:t>
                      </a:r>
                    </a:p>
                  </a:txBody>
                  <a:tcPr/>
                </a:tc>
                <a:tc vMerge="1">
                  <a:txBody>
                    <a:bodyPr/>
                    <a:lstStyle/>
                    <a:p>
                      <a:pPr algn="ctr"/>
                      <a:endParaRPr lang="en-GB" sz="2400" noProof="0" dirty="0"/>
                    </a:p>
                  </a:txBody>
                  <a:tcPr/>
                </a:tc>
                <a:extLst>
                  <a:ext uri="{0D108BD9-81ED-4DB2-BD59-A6C34878D82A}">
                    <a16:rowId xmlns:a16="http://schemas.microsoft.com/office/drawing/2014/main" val="4059368947"/>
                  </a:ext>
                </a:extLst>
              </a:tr>
              <a:tr h="370840">
                <a:tc>
                  <a:txBody>
                    <a:bodyPr/>
                    <a:lstStyle/>
                    <a:p>
                      <a:r>
                        <a:rPr lang="en-GB" sz="2400" noProof="0" dirty="0"/>
                        <a:t>Lifetime extension</a:t>
                      </a:r>
                    </a:p>
                  </a:txBody>
                  <a:tcPr/>
                </a:tc>
                <a:tc>
                  <a:txBody>
                    <a:bodyPr/>
                    <a:lstStyle/>
                    <a:p>
                      <a:pPr algn="ctr"/>
                      <a:r>
                        <a:rPr lang="en-GB" sz="2400" noProof="0" dirty="0"/>
                        <a:t>EIA since 2020 (Espoo </a:t>
                      </a:r>
                      <a:r>
                        <a:rPr lang="en-US" sz="2400" noProof="0" dirty="0"/>
                        <a:t>Guidance on the applicability of the Convention to the lifetime extension of NPP</a:t>
                      </a:r>
                      <a:r>
                        <a:rPr lang="en-GB" sz="2400" noProof="0" dirty="0"/>
                        <a:t>)</a:t>
                      </a:r>
                    </a:p>
                  </a:txBody>
                  <a:tcPr/>
                </a:tc>
                <a:extLst>
                  <a:ext uri="{0D108BD9-81ED-4DB2-BD59-A6C34878D82A}">
                    <a16:rowId xmlns:a16="http://schemas.microsoft.com/office/drawing/2014/main" val="3907621847"/>
                  </a:ext>
                </a:extLst>
              </a:tr>
              <a:tr h="370840">
                <a:tc>
                  <a:txBody>
                    <a:bodyPr/>
                    <a:lstStyle/>
                    <a:p>
                      <a:r>
                        <a:rPr lang="en-GB" sz="2400" noProof="0" dirty="0"/>
                        <a:t>Decommissioning license</a:t>
                      </a:r>
                    </a:p>
                  </a:txBody>
                  <a:tcPr/>
                </a:tc>
                <a:tc>
                  <a:txBody>
                    <a:bodyPr/>
                    <a:lstStyle/>
                    <a:p>
                      <a:pPr algn="ctr"/>
                      <a:r>
                        <a:rPr lang="en-GB" sz="2400" noProof="0" dirty="0"/>
                        <a:t>EIA</a:t>
                      </a:r>
                    </a:p>
                  </a:txBody>
                  <a:tcPr/>
                </a:tc>
                <a:extLst>
                  <a:ext uri="{0D108BD9-81ED-4DB2-BD59-A6C34878D82A}">
                    <a16:rowId xmlns:a16="http://schemas.microsoft.com/office/drawing/2014/main" val="130760648"/>
                  </a:ext>
                </a:extLst>
              </a:tr>
            </a:tbl>
          </a:graphicData>
        </a:graphic>
      </p:graphicFrame>
    </p:spTree>
    <p:extLst>
      <p:ext uri="{BB962C8B-B14F-4D97-AF65-F5344CB8AC3E}">
        <p14:creationId xmlns:p14="http://schemas.microsoft.com/office/powerpoint/2010/main" val="418314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EFE06-BF06-5E91-C787-44BD3CC8D38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61A0C05-21B4-721C-F6DC-30B3F046611D}"/>
              </a:ext>
            </a:extLst>
          </p:cNvPr>
          <p:cNvSpPr>
            <a:spLocks noGrp="1"/>
          </p:cNvSpPr>
          <p:nvPr>
            <p:ph type="title"/>
          </p:nvPr>
        </p:nvSpPr>
        <p:spPr/>
        <p:txBody>
          <a:bodyPr/>
          <a:lstStyle/>
          <a:p>
            <a:r>
              <a:rPr lang="en-GB" dirty="0"/>
              <a:t>Nuclear safety discussed in public participation</a:t>
            </a:r>
          </a:p>
        </p:txBody>
      </p:sp>
      <p:sp>
        <p:nvSpPr>
          <p:cNvPr id="3" name="Inhaltsplatzhalter 2">
            <a:extLst>
              <a:ext uri="{FF2B5EF4-FFF2-40B4-BE49-F238E27FC236}">
                <a16:creationId xmlns:a16="http://schemas.microsoft.com/office/drawing/2014/main" id="{49D71C25-C7CA-265B-65DA-EAFF473DA89C}"/>
              </a:ext>
            </a:extLst>
          </p:cNvPr>
          <p:cNvSpPr>
            <a:spLocks noGrp="1"/>
          </p:cNvSpPr>
          <p:nvPr>
            <p:ph idx="1"/>
          </p:nvPr>
        </p:nvSpPr>
        <p:spPr/>
        <p:txBody>
          <a:bodyPr>
            <a:normAutofit/>
          </a:bodyPr>
          <a:lstStyle/>
          <a:p>
            <a:r>
              <a:rPr lang="en-GB" dirty="0"/>
              <a:t>Environmental assessment instruments are often the only chance for the public (also transboundary) to participate at all</a:t>
            </a:r>
          </a:p>
          <a:p>
            <a:r>
              <a:rPr lang="en-GB" dirty="0"/>
              <a:t>Therefore, it is necessary to analyse how nuclear safety is discussed there</a:t>
            </a:r>
          </a:p>
          <a:p>
            <a:r>
              <a:rPr lang="en-GB" dirty="0"/>
              <a:t>In the early step of the environmental license the reactor type often has not been selected, several sites can be in discussion</a:t>
            </a:r>
          </a:p>
          <a:p>
            <a:r>
              <a:rPr lang="en-GB" dirty="0"/>
              <a:t>Two examples: </a:t>
            </a:r>
          </a:p>
          <a:p>
            <a:pPr lvl="1"/>
            <a:r>
              <a:rPr lang="en-GB" dirty="0"/>
              <a:t>Severe accidents </a:t>
            </a:r>
          </a:p>
          <a:p>
            <a:pPr lvl="1"/>
            <a:r>
              <a:rPr lang="en-GB" dirty="0"/>
              <a:t>Nuclear security</a:t>
            </a:r>
          </a:p>
        </p:txBody>
      </p:sp>
    </p:spTree>
    <p:extLst>
      <p:ext uri="{BB962C8B-B14F-4D97-AF65-F5344CB8AC3E}">
        <p14:creationId xmlns:p14="http://schemas.microsoft.com/office/powerpoint/2010/main" val="4154852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75EE35-552E-4402-9AB3-844E9F6E63C5}"/>
              </a:ext>
            </a:extLst>
          </p:cNvPr>
          <p:cNvSpPr>
            <a:spLocks noGrp="1"/>
          </p:cNvSpPr>
          <p:nvPr>
            <p:ph type="title"/>
          </p:nvPr>
        </p:nvSpPr>
        <p:spPr/>
        <p:txBody>
          <a:bodyPr/>
          <a:lstStyle/>
          <a:p>
            <a:r>
              <a:rPr lang="en-GB" dirty="0"/>
              <a:t>Severe accidents between science and policy</a:t>
            </a:r>
          </a:p>
        </p:txBody>
      </p:sp>
      <p:sp>
        <p:nvSpPr>
          <p:cNvPr id="3" name="Inhaltsplatzhalter 2">
            <a:extLst>
              <a:ext uri="{FF2B5EF4-FFF2-40B4-BE49-F238E27FC236}">
                <a16:creationId xmlns:a16="http://schemas.microsoft.com/office/drawing/2014/main" id="{C1930565-C8BB-A11D-508B-98AE876C3263}"/>
              </a:ext>
            </a:extLst>
          </p:cNvPr>
          <p:cNvSpPr>
            <a:spLocks noGrp="1"/>
          </p:cNvSpPr>
          <p:nvPr>
            <p:ph idx="1"/>
          </p:nvPr>
        </p:nvSpPr>
        <p:spPr>
          <a:xfrm>
            <a:off x="838200" y="1690688"/>
            <a:ext cx="10515600" cy="4486275"/>
          </a:xfrm>
        </p:spPr>
        <p:txBody>
          <a:bodyPr>
            <a:normAutofit fontScale="92500" lnSpcReduction="10000"/>
          </a:bodyPr>
          <a:lstStyle/>
          <a:p>
            <a:r>
              <a:rPr lang="en-GB" dirty="0"/>
              <a:t>Countries have different approaches to discuss severe accidents in participation procedures</a:t>
            </a:r>
          </a:p>
          <a:p>
            <a:r>
              <a:rPr lang="en-GB" dirty="0"/>
              <a:t>Source terms for Cs-137 from EIA documents leading to different impact assessments:</a:t>
            </a:r>
          </a:p>
          <a:p>
            <a:pPr lvl="1"/>
            <a:r>
              <a:rPr lang="en-GB" dirty="0"/>
              <a:t>Hanhikivi: 100 TeraBecquerel  (VVER 1200, project was cancelled)</a:t>
            </a:r>
          </a:p>
          <a:p>
            <a:pPr lvl="1"/>
            <a:r>
              <a:rPr lang="en-GB" dirty="0"/>
              <a:t>Paks II: 5.2 TeraBecquerel (VVER 1200)</a:t>
            </a:r>
          </a:p>
          <a:p>
            <a:r>
              <a:rPr lang="en-GB" dirty="0"/>
              <a:t>Countries have also different radiation protection measures and intervention levels</a:t>
            </a:r>
          </a:p>
          <a:p>
            <a:r>
              <a:rPr lang="en-GB" dirty="0"/>
              <a:t>What is “safe enough” in one country might not be “safe enough” in another one</a:t>
            </a:r>
          </a:p>
          <a:p>
            <a:r>
              <a:rPr lang="en-GB" dirty="0"/>
              <a:t>This is confusing and does not help to build trust – which is needed in participation procedures on nuclear safety topics</a:t>
            </a:r>
          </a:p>
        </p:txBody>
      </p:sp>
    </p:spTree>
    <p:extLst>
      <p:ext uri="{BB962C8B-B14F-4D97-AF65-F5344CB8AC3E}">
        <p14:creationId xmlns:p14="http://schemas.microsoft.com/office/powerpoint/2010/main" val="367594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194A23-15BC-0B4F-875F-603F45B88FFD}"/>
              </a:ext>
            </a:extLst>
          </p:cNvPr>
          <p:cNvSpPr>
            <a:spLocks noGrp="1"/>
          </p:cNvSpPr>
          <p:nvPr>
            <p:ph type="title"/>
          </p:nvPr>
        </p:nvSpPr>
        <p:spPr/>
        <p:txBody>
          <a:bodyPr/>
          <a:lstStyle/>
          <a:p>
            <a:r>
              <a:rPr lang="en-GB" dirty="0"/>
              <a:t>Nuclear security</a:t>
            </a:r>
          </a:p>
        </p:txBody>
      </p:sp>
      <p:sp>
        <p:nvSpPr>
          <p:cNvPr id="3" name="Inhaltsplatzhalter 2">
            <a:extLst>
              <a:ext uri="{FF2B5EF4-FFF2-40B4-BE49-F238E27FC236}">
                <a16:creationId xmlns:a16="http://schemas.microsoft.com/office/drawing/2014/main" id="{5257D196-5CA8-2611-9EC6-5BEE04217659}"/>
              </a:ext>
            </a:extLst>
          </p:cNvPr>
          <p:cNvSpPr>
            <a:spLocks noGrp="1"/>
          </p:cNvSpPr>
          <p:nvPr>
            <p:ph idx="1"/>
          </p:nvPr>
        </p:nvSpPr>
        <p:spPr/>
        <p:txBody>
          <a:bodyPr/>
          <a:lstStyle/>
          <a:p>
            <a:r>
              <a:rPr lang="en-GB" dirty="0"/>
              <a:t>Impacts of terrorism and war on nuclear safety need to be assessed</a:t>
            </a:r>
          </a:p>
          <a:p>
            <a:r>
              <a:rPr lang="en-GB" dirty="0"/>
              <a:t>And these assessments need to be discussed with the public</a:t>
            </a:r>
          </a:p>
          <a:p>
            <a:r>
              <a:rPr lang="en-GB" dirty="0"/>
              <a:t>In EIAs, this topic is often not adequately tackled or missing at all</a:t>
            </a:r>
          </a:p>
          <a:p>
            <a:r>
              <a:rPr lang="en-GB" dirty="0"/>
              <a:t>Especially old NPP were not designed to withstand a crash of a big airplane, plus there are new threats like attacks with drones</a:t>
            </a:r>
          </a:p>
          <a:p>
            <a:r>
              <a:rPr lang="en-GB" dirty="0"/>
              <a:t>This will also be of relevance when discussing deep geological repositories – how to deal with intrusions </a:t>
            </a:r>
          </a:p>
        </p:txBody>
      </p:sp>
    </p:spTree>
    <p:extLst>
      <p:ext uri="{BB962C8B-B14F-4D97-AF65-F5344CB8AC3E}">
        <p14:creationId xmlns:p14="http://schemas.microsoft.com/office/powerpoint/2010/main" val="154136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3CCEA9-6DBA-4E08-BE84-1EBD28CC3CC5}"/>
              </a:ext>
            </a:extLst>
          </p:cNvPr>
          <p:cNvSpPr>
            <a:spLocks noGrp="1"/>
          </p:cNvSpPr>
          <p:nvPr>
            <p:ph type="title"/>
          </p:nvPr>
        </p:nvSpPr>
        <p:spPr/>
        <p:txBody>
          <a:bodyPr/>
          <a:lstStyle/>
          <a:p>
            <a:r>
              <a:rPr lang="en-GB" dirty="0"/>
              <a:t>Nuclear safety in participation on life-time extension – wanted: EIA</a:t>
            </a:r>
          </a:p>
        </p:txBody>
      </p:sp>
      <p:sp>
        <p:nvSpPr>
          <p:cNvPr id="3" name="Inhaltsplatzhalter 2">
            <a:extLst>
              <a:ext uri="{FF2B5EF4-FFF2-40B4-BE49-F238E27FC236}">
                <a16:creationId xmlns:a16="http://schemas.microsoft.com/office/drawing/2014/main" id="{14EBC899-CD80-E11D-9CFA-87BB1779F04E}"/>
              </a:ext>
            </a:extLst>
          </p:cNvPr>
          <p:cNvSpPr>
            <a:spLocks noGrp="1"/>
          </p:cNvSpPr>
          <p:nvPr>
            <p:ph idx="1"/>
          </p:nvPr>
        </p:nvSpPr>
        <p:spPr/>
        <p:txBody>
          <a:bodyPr>
            <a:normAutofit fontScale="92500"/>
          </a:bodyPr>
          <a:lstStyle/>
          <a:p>
            <a:r>
              <a:rPr lang="en-GB" dirty="0"/>
              <a:t>Nuclear safety obligations were lower when old NPP were licensed</a:t>
            </a:r>
          </a:p>
          <a:p>
            <a:r>
              <a:rPr lang="en-GB" dirty="0"/>
              <a:t>For many old plants, no EIA has been made, therefore missing assessment of environmental impacts</a:t>
            </a:r>
          </a:p>
          <a:p>
            <a:r>
              <a:rPr lang="en-GB" dirty="0"/>
              <a:t>And no participation was possible</a:t>
            </a:r>
          </a:p>
          <a:p>
            <a:r>
              <a:rPr lang="en-GB" dirty="0"/>
              <a:t>What has changed since the first license? New scientific and technical knowledge, new threats, changes in the surroundings of the site…? </a:t>
            </a:r>
          </a:p>
          <a:p>
            <a:r>
              <a:rPr lang="en-GB" dirty="0"/>
              <a:t>Therefore, an EIA should be obligatory for each life-time extension. </a:t>
            </a:r>
          </a:p>
          <a:p>
            <a:r>
              <a:rPr lang="en-GB" dirty="0"/>
              <a:t>Despite the Espoo Guidance on EIA for LTE, many countries do not make an EIA (f.e. France made a participation on the generic phase for PSR4 with restricted technical questions, but no transboundary SEA or EIA) </a:t>
            </a:r>
          </a:p>
        </p:txBody>
      </p:sp>
    </p:spTree>
    <p:extLst>
      <p:ext uri="{BB962C8B-B14F-4D97-AF65-F5344CB8AC3E}">
        <p14:creationId xmlns:p14="http://schemas.microsoft.com/office/powerpoint/2010/main" val="417616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5C9CB-36F0-323B-D429-79799D17137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C770608-6337-31AE-4F6D-9E44F323CA0E}"/>
              </a:ext>
            </a:extLst>
          </p:cNvPr>
          <p:cNvSpPr>
            <a:spLocks noGrp="1"/>
          </p:cNvSpPr>
          <p:nvPr>
            <p:ph type="title"/>
          </p:nvPr>
        </p:nvSpPr>
        <p:spPr/>
        <p:txBody>
          <a:bodyPr/>
          <a:lstStyle/>
          <a:p>
            <a:r>
              <a:rPr lang="en-GB" dirty="0"/>
              <a:t>Wanted: Participation in PSR, with risk report</a:t>
            </a:r>
          </a:p>
        </p:txBody>
      </p:sp>
      <p:sp>
        <p:nvSpPr>
          <p:cNvPr id="3" name="Inhaltsplatzhalter 2">
            <a:extLst>
              <a:ext uri="{FF2B5EF4-FFF2-40B4-BE49-F238E27FC236}">
                <a16:creationId xmlns:a16="http://schemas.microsoft.com/office/drawing/2014/main" id="{A312C49C-B907-9A1E-CF79-6E0E2B0714FF}"/>
              </a:ext>
            </a:extLst>
          </p:cNvPr>
          <p:cNvSpPr>
            <a:spLocks noGrp="1"/>
          </p:cNvSpPr>
          <p:nvPr>
            <p:ph idx="1"/>
          </p:nvPr>
        </p:nvSpPr>
        <p:spPr/>
        <p:txBody>
          <a:bodyPr>
            <a:normAutofit/>
          </a:bodyPr>
          <a:lstStyle/>
          <a:p>
            <a:r>
              <a:rPr lang="en-GB" dirty="0"/>
              <a:t>Public participation in each PSR needs to be established with adequate instruments</a:t>
            </a:r>
          </a:p>
          <a:p>
            <a:r>
              <a:rPr lang="en-GB" dirty="0"/>
              <a:t>If a NPP is “safe” or “not safe” is a decision on which risks are accepted. (see INRAG report on lifetime extension from 2021)</a:t>
            </a:r>
          </a:p>
          <a:p>
            <a:r>
              <a:rPr lang="en-GB" dirty="0"/>
              <a:t>It is not enough to get the information that a NPP is still “safe”. The public also should be informed how the risk changes over time. </a:t>
            </a:r>
          </a:p>
          <a:p>
            <a:r>
              <a:rPr lang="en-GB" dirty="0"/>
              <a:t>Such a risk report would need to present and assess all deviations of the old NPP from the recent state of science and technology, and be complementary to the safety report</a:t>
            </a:r>
          </a:p>
        </p:txBody>
      </p:sp>
    </p:spTree>
    <p:extLst>
      <p:ext uri="{BB962C8B-B14F-4D97-AF65-F5344CB8AC3E}">
        <p14:creationId xmlns:p14="http://schemas.microsoft.com/office/powerpoint/2010/main" val="2010974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E2452-FDD6-4763-A32D-DD0F04D51F9F}"/>
              </a:ext>
            </a:extLst>
          </p:cNvPr>
          <p:cNvSpPr>
            <a:spLocks noGrp="1"/>
          </p:cNvSpPr>
          <p:nvPr>
            <p:ph type="title"/>
          </p:nvPr>
        </p:nvSpPr>
        <p:spPr/>
        <p:txBody>
          <a:bodyPr/>
          <a:lstStyle/>
          <a:p>
            <a:r>
              <a:rPr lang="en-GB" dirty="0"/>
              <a:t>The public needs independent expertise</a:t>
            </a:r>
          </a:p>
        </p:txBody>
      </p:sp>
      <p:sp>
        <p:nvSpPr>
          <p:cNvPr id="3" name="Inhaltsplatzhalter 2">
            <a:extLst>
              <a:ext uri="{FF2B5EF4-FFF2-40B4-BE49-F238E27FC236}">
                <a16:creationId xmlns:a16="http://schemas.microsoft.com/office/drawing/2014/main" id="{443CBE5F-3AA9-4B90-AFD0-59C75220081E}"/>
              </a:ext>
            </a:extLst>
          </p:cNvPr>
          <p:cNvSpPr>
            <a:spLocks noGrp="1"/>
          </p:cNvSpPr>
          <p:nvPr>
            <p:ph idx="1"/>
          </p:nvPr>
        </p:nvSpPr>
        <p:spPr/>
        <p:txBody>
          <a:bodyPr>
            <a:normAutofit lnSpcReduction="10000"/>
          </a:bodyPr>
          <a:lstStyle/>
          <a:p>
            <a:r>
              <a:rPr lang="en-GB" dirty="0"/>
              <a:t>For most safety-relevant topics scientific and technical know-how is necessary to understand the critical points and to formulate the right questions</a:t>
            </a:r>
          </a:p>
          <a:p>
            <a:r>
              <a:rPr lang="en-GB" dirty="0"/>
              <a:t>For this, experts are needed whom the public trusts</a:t>
            </a:r>
          </a:p>
          <a:p>
            <a:r>
              <a:rPr lang="en-GB" dirty="0"/>
              <a:t>And for this the public need resources; and openness from regulators’ side:</a:t>
            </a:r>
          </a:p>
          <a:p>
            <a:r>
              <a:rPr lang="en-GB" dirty="0"/>
              <a:t>Example: Participation in the ENSREG topical peer reviews</a:t>
            </a:r>
          </a:p>
          <a:p>
            <a:pPr lvl="1"/>
            <a:r>
              <a:rPr lang="en-US" dirty="0"/>
              <a:t>1</a:t>
            </a:r>
            <a:r>
              <a:rPr lang="en-US" baseline="30000" dirty="0"/>
              <a:t>st</a:t>
            </a:r>
            <a:r>
              <a:rPr lang="en-US" dirty="0"/>
              <a:t> TPR: Amongst others, NGOs asked for the involvement of independent experts in all steps who enjoy the trust of the NGOs, this was not granted</a:t>
            </a:r>
          </a:p>
          <a:p>
            <a:pPr lvl="1"/>
            <a:r>
              <a:rPr lang="en-US" dirty="0"/>
              <a:t>2</a:t>
            </a:r>
            <a:r>
              <a:rPr lang="en-US" baseline="30000" dirty="0"/>
              <a:t>nd</a:t>
            </a:r>
            <a:r>
              <a:rPr lang="en-US" dirty="0"/>
              <a:t> TPR: We financed an expert by ourselves who supported us in commenting on the scope </a:t>
            </a:r>
          </a:p>
          <a:p>
            <a:pPr lvl="1"/>
            <a:endParaRPr lang="en-GB" dirty="0"/>
          </a:p>
        </p:txBody>
      </p:sp>
    </p:spTree>
    <p:extLst>
      <p:ext uri="{BB962C8B-B14F-4D97-AF65-F5344CB8AC3E}">
        <p14:creationId xmlns:p14="http://schemas.microsoft.com/office/powerpoint/2010/main" val="203784911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1056</Words>
  <Application>Microsoft Office PowerPoint</Application>
  <PresentationFormat>Breitbild</PresentationFormat>
  <Paragraphs>92</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Aptos</vt:lpstr>
      <vt:lpstr>Arial</vt:lpstr>
      <vt:lpstr>Calibri</vt:lpstr>
      <vt:lpstr>Calibri Light</vt:lpstr>
      <vt:lpstr>Office</vt:lpstr>
      <vt:lpstr> Reflections on public participation in nuclear safety</vt:lpstr>
      <vt:lpstr>Overview</vt:lpstr>
      <vt:lpstr>PowerPoint-Präsentation</vt:lpstr>
      <vt:lpstr>Nuclear safety discussed in public participation</vt:lpstr>
      <vt:lpstr>Severe accidents between science and policy</vt:lpstr>
      <vt:lpstr>Nuclear security</vt:lpstr>
      <vt:lpstr>Nuclear safety in participation on life-time extension – wanted: EIA</vt:lpstr>
      <vt:lpstr>Wanted: Participation in PSR, with risk report</vt:lpstr>
      <vt:lpstr>The public needs independent expertise</vt:lpstr>
      <vt:lpstr>Conclusions/1</vt:lpstr>
      <vt:lpstr>Conclusions/2</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Ulli Weber</dc:creator>
  <cp:lastModifiedBy>Gabriele Mraz</cp:lastModifiedBy>
  <cp:revision>37</cp:revision>
  <cp:lastPrinted>2025-01-21T07:24:19Z</cp:lastPrinted>
  <dcterms:created xsi:type="dcterms:W3CDTF">2022-10-11T07:23:17Z</dcterms:created>
  <dcterms:modified xsi:type="dcterms:W3CDTF">2025-01-21T09:47:40Z</dcterms:modified>
</cp:coreProperties>
</file>