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sldIdLst>
    <p:sldId id="287" r:id="rId5"/>
    <p:sldId id="324" r:id="rId6"/>
    <p:sldId id="326" r:id="rId7"/>
    <p:sldId id="325" r:id="rId8"/>
    <p:sldId id="327" r:id="rId9"/>
    <p:sldId id="292" r:id="rId10"/>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a:srgbClr val="10A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691" autoAdjust="0"/>
    <p:restoredTop sz="90929"/>
  </p:normalViewPr>
  <p:slideViewPr>
    <p:cSldViewPr>
      <p:cViewPr varScale="1">
        <p:scale>
          <a:sx n="104" d="100"/>
          <a:sy n="104" d="100"/>
        </p:scale>
        <p:origin x="14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ea typeface="ＭＳ Ｐゴシック" pitchFamily="-126" charset="-128"/>
                <a:cs typeface="+mn-cs"/>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ea typeface="ＭＳ Ｐゴシック" pitchFamily="-126" charset="-128"/>
                <a:cs typeface="+mn-cs"/>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ea typeface="ＭＳ Ｐゴシック" pitchFamily="-126" charset="-128"/>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ea typeface="ＭＳ Ｐゴシック" pitchFamily="-126" charset="-128"/>
                <a:cs typeface="+mn-cs"/>
              </a:defRPr>
            </a:lvl1pPr>
          </a:lstStyle>
          <a:p>
            <a:pPr>
              <a:defRPr/>
            </a:pPr>
            <a:fld id="{532D0611-1EB3-49C2-8ABD-CE8F0D8A90F5}" type="slidenum">
              <a:rPr lang="en-US"/>
              <a:pPr>
                <a:defRPr/>
              </a:pPr>
              <a:t>‹#›</a:t>
            </a:fld>
            <a:endParaRPr lang="en-US"/>
          </a:p>
        </p:txBody>
      </p:sp>
    </p:spTree>
    <p:extLst>
      <p:ext uri="{BB962C8B-B14F-4D97-AF65-F5344CB8AC3E}">
        <p14:creationId xmlns:p14="http://schemas.microsoft.com/office/powerpoint/2010/main" val="877780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2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2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2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2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2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2D0611-1EB3-49C2-8ABD-CE8F0D8A90F5}" type="slidenum">
              <a:rPr lang="en-US" smtClean="0"/>
              <a:pPr>
                <a:defRPr/>
              </a:pPr>
              <a:t>1</a:t>
            </a:fld>
            <a:endParaRPr lang="en-US"/>
          </a:p>
        </p:txBody>
      </p:sp>
    </p:spTree>
    <p:extLst>
      <p:ext uri="{BB962C8B-B14F-4D97-AF65-F5344CB8AC3E}">
        <p14:creationId xmlns:p14="http://schemas.microsoft.com/office/powerpoint/2010/main" val="64418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A3A5D76-F549-4BB5-8B17-D2A6420BDED0}"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3265942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BFCE66-07BC-4414-B835-C02FFD5A1C73}"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1984995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5626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89826A-5630-4229-A915-1E88398C1EF9}"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2085614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3D4099-F5A2-40A4-8D95-7ED3D34BFC2B}"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113317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04021F-335D-4FD0-BD29-7C2B529557C7}"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3688953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6764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764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EF2DF8B-8D71-43E8-A98D-97F1B132936D}"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3882449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C0350FBA-A6DB-40BB-B0B7-3BC951F70C13}"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130418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CD576C38-55DE-40FC-AAD8-A67899B6500E}"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2668497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36EB9EDF-5E2E-4FA2-A162-AD94A6BC3C36}"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2748962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F47FEDE-C9C2-4C12-9A25-695FBE14E808}"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3970786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D1AC5F5-886F-44D4-B795-5B8047D3C51E}" type="slidenum">
              <a:rPr lang="en-US"/>
              <a:pPr>
                <a:defRPr/>
              </a:pPr>
              <a:t>‹#›</a:t>
            </a:fld>
            <a:endParaRPr lang="en-US" sz="1400">
              <a:solidFill>
                <a:schemeClr val="tx1"/>
              </a:solidFill>
              <a:latin typeface="+mn-lt"/>
            </a:endParaRPr>
          </a:p>
        </p:txBody>
      </p:sp>
    </p:spTree>
    <p:extLst>
      <p:ext uri="{BB962C8B-B14F-4D97-AF65-F5344CB8AC3E}">
        <p14:creationId xmlns:p14="http://schemas.microsoft.com/office/powerpoint/2010/main" val="4262528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screen_FO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088" y="47625"/>
            <a:ext cx="9012237" cy="676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609600"/>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IE" altLang="en-US"/>
          </a:p>
        </p:txBody>
      </p:sp>
      <p:sp>
        <p:nvSpPr>
          <p:cNvPr id="1028" name="Rectangle 3"/>
          <p:cNvSpPr>
            <a:spLocks noGrp="1" noChangeArrowheads="1"/>
          </p:cNvSpPr>
          <p:nvPr>
            <p:ph type="body" idx="1"/>
          </p:nvPr>
        </p:nvSpPr>
        <p:spPr bwMode="auto">
          <a:xfrm>
            <a:off x="685800" y="16764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IE" altLang="en-US"/>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ea typeface="ＭＳ Ｐゴシック" pitchFamily="-126"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ea typeface="ＭＳ Ｐゴシック" pitchFamily="-126"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7872413" y="152400"/>
            <a:ext cx="838200" cy="457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defRPr sz="1200">
                <a:solidFill>
                  <a:srgbClr val="10A900"/>
                </a:solidFill>
                <a:latin typeface="+mj-lt"/>
                <a:ea typeface="ＭＳ Ｐゴシック" pitchFamily="-126" charset="-128"/>
                <a:cs typeface="+mn-cs"/>
              </a:defRPr>
            </a:lvl1pPr>
          </a:lstStyle>
          <a:p>
            <a:pPr>
              <a:defRPr/>
            </a:pPr>
            <a:fld id="{357B6D5D-C796-4B6E-9B65-6AE0D588429F}" type="slidenum">
              <a:rPr lang="en-US"/>
              <a:pPr>
                <a:defRPr/>
              </a:pPr>
              <a:t>‹#›</a:t>
            </a:fld>
            <a:endParaRPr lang="en-US" sz="1400"/>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rtl="0" eaLnBrk="1" fontAlgn="base" hangingPunct="1">
        <a:lnSpc>
          <a:spcPct val="80000"/>
        </a:lnSpc>
        <a:spcBef>
          <a:spcPct val="0"/>
        </a:spcBef>
        <a:spcAft>
          <a:spcPct val="0"/>
        </a:spcAft>
        <a:defRPr sz="2600">
          <a:solidFill>
            <a:schemeClr val="tx2"/>
          </a:solidFill>
          <a:latin typeface="+mj-lt"/>
          <a:ea typeface="+mj-ea"/>
          <a:cs typeface="+mj-cs"/>
        </a:defRPr>
      </a:lvl1pPr>
      <a:lvl2pPr algn="l" rtl="0" eaLnBrk="1" fontAlgn="base" hangingPunct="1">
        <a:lnSpc>
          <a:spcPct val="80000"/>
        </a:lnSpc>
        <a:spcBef>
          <a:spcPct val="0"/>
        </a:spcBef>
        <a:spcAft>
          <a:spcPct val="0"/>
        </a:spcAft>
        <a:defRPr sz="2600">
          <a:solidFill>
            <a:schemeClr val="tx2"/>
          </a:solidFill>
          <a:latin typeface="Arial Black" pitchFamily="-126" charset="0"/>
          <a:ea typeface="ＭＳ Ｐゴシック" pitchFamily="-126" charset="-128"/>
        </a:defRPr>
      </a:lvl2pPr>
      <a:lvl3pPr algn="l" rtl="0" eaLnBrk="1" fontAlgn="base" hangingPunct="1">
        <a:lnSpc>
          <a:spcPct val="80000"/>
        </a:lnSpc>
        <a:spcBef>
          <a:spcPct val="0"/>
        </a:spcBef>
        <a:spcAft>
          <a:spcPct val="0"/>
        </a:spcAft>
        <a:defRPr sz="2600">
          <a:solidFill>
            <a:schemeClr val="tx2"/>
          </a:solidFill>
          <a:latin typeface="Arial Black" pitchFamily="-126" charset="0"/>
          <a:ea typeface="ＭＳ Ｐゴシック" pitchFamily="-126" charset="-128"/>
        </a:defRPr>
      </a:lvl3pPr>
      <a:lvl4pPr algn="l" rtl="0" eaLnBrk="1" fontAlgn="base" hangingPunct="1">
        <a:lnSpc>
          <a:spcPct val="80000"/>
        </a:lnSpc>
        <a:spcBef>
          <a:spcPct val="0"/>
        </a:spcBef>
        <a:spcAft>
          <a:spcPct val="0"/>
        </a:spcAft>
        <a:defRPr sz="2600">
          <a:solidFill>
            <a:schemeClr val="tx2"/>
          </a:solidFill>
          <a:latin typeface="Arial Black" pitchFamily="-126" charset="0"/>
          <a:ea typeface="ＭＳ Ｐゴシック" pitchFamily="-126" charset="-128"/>
        </a:defRPr>
      </a:lvl4pPr>
      <a:lvl5pPr algn="l" rtl="0" eaLnBrk="1" fontAlgn="base" hangingPunct="1">
        <a:lnSpc>
          <a:spcPct val="80000"/>
        </a:lnSpc>
        <a:spcBef>
          <a:spcPct val="0"/>
        </a:spcBef>
        <a:spcAft>
          <a:spcPct val="0"/>
        </a:spcAft>
        <a:defRPr sz="2600">
          <a:solidFill>
            <a:schemeClr val="tx2"/>
          </a:solidFill>
          <a:latin typeface="Arial Black" pitchFamily="-126" charset="0"/>
          <a:ea typeface="ＭＳ Ｐゴシック" pitchFamily="-126" charset="-128"/>
        </a:defRPr>
      </a:lvl5pPr>
      <a:lvl6pPr marL="457200" algn="l" rtl="0" eaLnBrk="1" fontAlgn="base" hangingPunct="1">
        <a:lnSpc>
          <a:spcPct val="80000"/>
        </a:lnSpc>
        <a:spcBef>
          <a:spcPct val="0"/>
        </a:spcBef>
        <a:spcAft>
          <a:spcPct val="0"/>
        </a:spcAft>
        <a:defRPr sz="2600">
          <a:solidFill>
            <a:schemeClr val="tx2"/>
          </a:solidFill>
          <a:latin typeface="Arial Black" pitchFamily="-126" charset="0"/>
          <a:ea typeface="ＭＳ Ｐゴシック" pitchFamily="-126" charset="-128"/>
        </a:defRPr>
      </a:lvl6pPr>
      <a:lvl7pPr marL="914400" algn="l" rtl="0" eaLnBrk="1" fontAlgn="base" hangingPunct="1">
        <a:lnSpc>
          <a:spcPct val="80000"/>
        </a:lnSpc>
        <a:spcBef>
          <a:spcPct val="0"/>
        </a:spcBef>
        <a:spcAft>
          <a:spcPct val="0"/>
        </a:spcAft>
        <a:defRPr sz="2600">
          <a:solidFill>
            <a:schemeClr val="tx2"/>
          </a:solidFill>
          <a:latin typeface="Arial Black" pitchFamily="-126" charset="0"/>
          <a:ea typeface="ＭＳ Ｐゴシック" pitchFamily="-126" charset="-128"/>
        </a:defRPr>
      </a:lvl7pPr>
      <a:lvl8pPr marL="1371600" algn="l" rtl="0" eaLnBrk="1" fontAlgn="base" hangingPunct="1">
        <a:lnSpc>
          <a:spcPct val="80000"/>
        </a:lnSpc>
        <a:spcBef>
          <a:spcPct val="0"/>
        </a:spcBef>
        <a:spcAft>
          <a:spcPct val="0"/>
        </a:spcAft>
        <a:defRPr sz="2600">
          <a:solidFill>
            <a:schemeClr val="tx2"/>
          </a:solidFill>
          <a:latin typeface="Arial Black" pitchFamily="-126" charset="0"/>
          <a:ea typeface="ＭＳ Ｐゴシック" pitchFamily="-126" charset="-128"/>
        </a:defRPr>
      </a:lvl8pPr>
      <a:lvl9pPr marL="1828800" algn="l" rtl="0" eaLnBrk="1" fontAlgn="base" hangingPunct="1">
        <a:lnSpc>
          <a:spcPct val="80000"/>
        </a:lnSpc>
        <a:spcBef>
          <a:spcPct val="0"/>
        </a:spcBef>
        <a:spcAft>
          <a:spcPct val="0"/>
        </a:spcAft>
        <a:defRPr sz="2600">
          <a:solidFill>
            <a:schemeClr val="tx2"/>
          </a:solidFill>
          <a:latin typeface="Arial Black" pitchFamily="-126" charset="0"/>
          <a:ea typeface="ＭＳ Ｐゴシック" pitchFamily="-126" charset="-128"/>
        </a:defRPr>
      </a:lvl9pPr>
    </p:titleStyle>
    <p:bodyStyle>
      <a:lvl1pPr marL="342900" indent="-342900" algn="l" rtl="0" eaLnBrk="1" fontAlgn="base" hangingPunct="1">
        <a:spcBef>
          <a:spcPct val="40000"/>
        </a:spcBef>
        <a:spcAft>
          <a:spcPct val="0"/>
        </a:spcAft>
        <a:buBlip>
          <a:blip r:embed="rId14"/>
        </a:buBlip>
        <a:defRPr sz="2400" b="1">
          <a:solidFill>
            <a:schemeClr val="tx1"/>
          </a:solidFill>
          <a:latin typeface="+mn-lt"/>
          <a:ea typeface="+mn-ea"/>
          <a:cs typeface="+mn-cs"/>
        </a:defRPr>
      </a:lvl1pPr>
      <a:lvl2pPr marL="742950" indent="-285750" algn="l" rtl="0" eaLnBrk="1" fontAlgn="base" hangingPunct="1">
        <a:spcBef>
          <a:spcPct val="20000"/>
        </a:spcBef>
        <a:spcAft>
          <a:spcPct val="0"/>
        </a:spcAft>
        <a:buSzPct val="80000"/>
        <a:buBlip>
          <a:blip r:embed="rId15"/>
        </a:buBlip>
        <a:defRPr sz="2200">
          <a:solidFill>
            <a:schemeClr val="tx1"/>
          </a:solidFill>
          <a:latin typeface="+mn-lt"/>
          <a:ea typeface="+mn-ea"/>
        </a:defRPr>
      </a:lvl2pPr>
      <a:lvl3pPr marL="1143000" indent="-228600" algn="l" rtl="0" eaLnBrk="1" fontAlgn="base" hangingPunct="1">
        <a:spcBef>
          <a:spcPct val="20000"/>
        </a:spcBef>
        <a:spcAft>
          <a:spcPct val="0"/>
        </a:spcAft>
        <a:buClr>
          <a:srgbClr val="10A900"/>
        </a:buClr>
        <a:buSzPct val="120000"/>
        <a:buFont typeface="Times" pitchFamily="18" charset="0"/>
        <a:buChar char="•"/>
        <a:defRPr sz="2000">
          <a:solidFill>
            <a:schemeClr val="tx1"/>
          </a:solidFill>
          <a:latin typeface="+mn-lt"/>
          <a:ea typeface="+mn-ea"/>
        </a:defRPr>
      </a:lvl3pPr>
      <a:lvl4pPr marL="1600200" indent="-228600" algn="l" rtl="0" eaLnBrk="1" fontAlgn="base" hangingPunct="1">
        <a:spcBef>
          <a:spcPct val="20000"/>
        </a:spcBef>
        <a:spcAft>
          <a:spcPct val="0"/>
        </a:spcAft>
        <a:buClr>
          <a:schemeClr val="bg2"/>
        </a:buClr>
        <a:buFont typeface="Times" pitchFamily="18" charset="0"/>
        <a:buChar char="•"/>
        <a:defRPr sz="1700">
          <a:solidFill>
            <a:schemeClr val="tx1"/>
          </a:solidFill>
          <a:latin typeface="+mn-lt"/>
          <a:ea typeface="+mn-ea"/>
        </a:defRPr>
      </a:lvl4pPr>
      <a:lvl5pPr marL="2057400" indent="-228600" algn="l" rtl="0" eaLnBrk="1" fontAlgn="base" hangingPunct="1">
        <a:spcBef>
          <a:spcPct val="30000"/>
        </a:spcBef>
        <a:spcAft>
          <a:spcPct val="0"/>
        </a:spcAft>
        <a:buClr>
          <a:srgbClr val="10A900"/>
        </a:buClr>
        <a:buSzPct val="50000"/>
        <a:buFont typeface="Wingdings" pitchFamily="2" charset="2"/>
        <a:buChar char=""/>
        <a:defRPr sz="1500">
          <a:solidFill>
            <a:schemeClr val="tx1"/>
          </a:solidFill>
          <a:latin typeface="+mn-lt"/>
          <a:ea typeface="+mn-ea"/>
        </a:defRPr>
      </a:lvl5pPr>
      <a:lvl6pPr marL="2514600" indent="-228600" algn="l" rtl="0" eaLnBrk="1" fontAlgn="base" hangingPunct="1">
        <a:spcBef>
          <a:spcPct val="30000"/>
        </a:spcBef>
        <a:spcAft>
          <a:spcPct val="0"/>
        </a:spcAft>
        <a:buClr>
          <a:srgbClr val="10A900"/>
        </a:buClr>
        <a:buSzPct val="50000"/>
        <a:buFont typeface="Wingdings" pitchFamily="-126" charset="2"/>
        <a:buChar char=""/>
        <a:defRPr sz="1500">
          <a:solidFill>
            <a:schemeClr val="tx1"/>
          </a:solidFill>
          <a:latin typeface="+mn-lt"/>
          <a:ea typeface="+mn-ea"/>
        </a:defRPr>
      </a:lvl6pPr>
      <a:lvl7pPr marL="2971800" indent="-228600" algn="l" rtl="0" eaLnBrk="1" fontAlgn="base" hangingPunct="1">
        <a:spcBef>
          <a:spcPct val="30000"/>
        </a:spcBef>
        <a:spcAft>
          <a:spcPct val="0"/>
        </a:spcAft>
        <a:buClr>
          <a:srgbClr val="10A900"/>
        </a:buClr>
        <a:buSzPct val="50000"/>
        <a:buFont typeface="Wingdings" pitchFamily="-126" charset="2"/>
        <a:buChar char=""/>
        <a:defRPr sz="1500">
          <a:solidFill>
            <a:schemeClr val="tx1"/>
          </a:solidFill>
          <a:latin typeface="+mn-lt"/>
          <a:ea typeface="+mn-ea"/>
        </a:defRPr>
      </a:lvl7pPr>
      <a:lvl8pPr marL="3429000" indent="-228600" algn="l" rtl="0" eaLnBrk="1" fontAlgn="base" hangingPunct="1">
        <a:spcBef>
          <a:spcPct val="30000"/>
        </a:spcBef>
        <a:spcAft>
          <a:spcPct val="0"/>
        </a:spcAft>
        <a:buClr>
          <a:srgbClr val="10A900"/>
        </a:buClr>
        <a:buSzPct val="50000"/>
        <a:buFont typeface="Wingdings" pitchFamily="-126" charset="2"/>
        <a:buChar char=""/>
        <a:defRPr sz="1500">
          <a:solidFill>
            <a:schemeClr val="tx1"/>
          </a:solidFill>
          <a:latin typeface="+mn-lt"/>
          <a:ea typeface="+mn-ea"/>
        </a:defRPr>
      </a:lvl8pPr>
      <a:lvl9pPr marL="3886200" indent="-228600" algn="l" rtl="0" eaLnBrk="1" fontAlgn="base" hangingPunct="1">
        <a:spcBef>
          <a:spcPct val="30000"/>
        </a:spcBef>
        <a:spcAft>
          <a:spcPct val="0"/>
        </a:spcAft>
        <a:buClr>
          <a:srgbClr val="10A900"/>
        </a:buClr>
        <a:buSzPct val="50000"/>
        <a:buFont typeface="Wingdings" pitchFamily="-126" charset="2"/>
        <a:buChar char=""/>
        <a:defRPr sz="15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tiff"/></Relationships>
</file>

<file path=ppt/slides/_rels/slide2.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todorside@gmail.com" TargetMode="External"/><Relationship Id="rId1" Type="http://schemas.openxmlformats.org/officeDocument/2006/relationships/slideLayout" Target="../slideLayouts/slideLayout2.xml"/><Relationship Id="rId4" Type="http://schemas.openxmlformats.org/officeDocument/2006/relationships/image" Target="../media/image6.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altLang="bg-BG" sz="3600" dirty="0"/>
              <a:t>Environmental association Za </a:t>
            </a:r>
            <a:r>
              <a:rPr lang="en-US" altLang="bg-BG" sz="3600" dirty="0" err="1"/>
              <a:t>Zemiata</a:t>
            </a:r>
            <a:r>
              <a:rPr lang="bg-BG" altLang="bg-BG" sz="3600" dirty="0"/>
              <a:t> </a:t>
            </a:r>
            <a:br>
              <a:rPr lang="en-US" altLang="bg-BG" sz="3600" dirty="0"/>
            </a:br>
            <a:br>
              <a:rPr lang="en-US" altLang="bg-BG" sz="3600" dirty="0"/>
            </a:br>
            <a:br>
              <a:rPr lang="en-US" altLang="bg-BG" sz="3600" dirty="0"/>
            </a:br>
            <a:br>
              <a:rPr lang="en-US" altLang="bg-BG" sz="3600" dirty="0"/>
            </a:br>
            <a:endParaRPr lang="en-US" dirty="0"/>
          </a:p>
        </p:txBody>
      </p:sp>
      <p:sp>
        <p:nvSpPr>
          <p:cNvPr id="3" name="Content Placeholder 2"/>
          <p:cNvSpPr>
            <a:spLocks noGrp="1"/>
          </p:cNvSpPr>
          <p:nvPr>
            <p:ph idx="1"/>
          </p:nvPr>
        </p:nvSpPr>
        <p:spPr>
          <a:xfrm>
            <a:off x="685800" y="3789040"/>
            <a:ext cx="6046440" cy="2383160"/>
          </a:xfrm>
        </p:spPr>
        <p:txBody>
          <a:bodyPr/>
          <a:lstStyle/>
          <a:p>
            <a:endParaRPr lang="en-US" dirty="0"/>
          </a:p>
          <a:p>
            <a:endParaRPr lang="en-US" dirty="0"/>
          </a:p>
          <a:p>
            <a:endParaRPr lang="en-US" dirty="0"/>
          </a:p>
          <a:p>
            <a:endParaRPr lang="en-US" dirty="0"/>
          </a:p>
          <a:p>
            <a:endParaRPr lang="en-US" dirty="0"/>
          </a:p>
          <a:p>
            <a:pPr marL="0" indent="0">
              <a:buNone/>
            </a:pP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58467" y="4941168"/>
            <a:ext cx="2195736" cy="2195736"/>
          </a:xfrm>
          <a:prstGeom prst="rect">
            <a:avLst/>
          </a:prstGeom>
        </p:spPr>
      </p:pic>
      <p:sp>
        <p:nvSpPr>
          <p:cNvPr id="10" name="Rectangle 9"/>
          <p:cNvSpPr/>
          <p:nvPr/>
        </p:nvSpPr>
        <p:spPr>
          <a:xfrm>
            <a:off x="539552" y="3501008"/>
            <a:ext cx="9366655" cy="1569660"/>
          </a:xfrm>
          <a:prstGeom prst="rect">
            <a:avLst/>
          </a:prstGeom>
        </p:spPr>
        <p:txBody>
          <a:bodyPr wrap="square">
            <a:spAutoFit/>
          </a:bodyPr>
          <a:lstStyle/>
          <a:p>
            <a:r>
              <a:rPr lang="en-US" b="1" dirty="0"/>
              <a:t>Bulgaria- Many ways for taxpayers to finance new NPP </a:t>
            </a:r>
            <a:r>
              <a:rPr lang="en-US" b="1" dirty="0">
                <a:latin typeface="+mj-lt"/>
              </a:rPr>
              <a:t> </a:t>
            </a:r>
          </a:p>
          <a:p>
            <a:r>
              <a:rPr lang="en-US" b="1" dirty="0"/>
              <a:t>Joint Project Webinar on September 13, 2024</a:t>
            </a:r>
            <a:r>
              <a:rPr lang="ru-RU" altLang="bg-BG" b="1" dirty="0">
                <a:latin typeface="+mj-lt"/>
              </a:rPr>
              <a:t> </a:t>
            </a:r>
            <a:endParaRPr lang="en-US" altLang="bg-BG" b="1" dirty="0">
              <a:latin typeface="+mj-lt"/>
            </a:endParaRPr>
          </a:p>
          <a:p>
            <a:br>
              <a:rPr lang="bg-BG" altLang="bg-BG" b="1" dirty="0">
                <a:solidFill>
                  <a:srgbClr val="000000"/>
                </a:solidFill>
                <a:latin typeface="+mj-lt"/>
              </a:rPr>
            </a:br>
            <a:r>
              <a:rPr lang="en-US" altLang="bg-BG" b="1" dirty="0">
                <a:solidFill>
                  <a:srgbClr val="000000"/>
                </a:solidFill>
                <a:latin typeface="+mj-lt"/>
              </a:rPr>
              <a:t>Todor Todorov</a:t>
            </a:r>
            <a:endParaRPr lang="en-US" b="1" dirty="0">
              <a:latin typeface="+mj-lt"/>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5856330"/>
            <a:ext cx="2958685" cy="959282"/>
          </a:xfrm>
          <a:prstGeom prst="rect">
            <a:avLst/>
          </a:prstGeom>
        </p:spPr>
      </p:pic>
    </p:spTree>
    <p:extLst>
      <p:ext uri="{BB962C8B-B14F-4D97-AF65-F5344CB8AC3E}">
        <p14:creationId xmlns:p14="http://schemas.microsoft.com/office/powerpoint/2010/main" val="1720970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628" y="214908"/>
            <a:ext cx="7772400" cy="990600"/>
          </a:xfrm>
        </p:spPr>
        <p:txBody>
          <a:bodyPr/>
          <a:lstStyle/>
          <a:p>
            <a:pPr>
              <a:lnSpc>
                <a:spcPct val="100000"/>
              </a:lnSpc>
            </a:pPr>
            <a:r>
              <a:rPr lang="en-US" b="1" dirty="0"/>
              <a:t>Bulgaria- Many ways for taxpayers to finance new NPP </a:t>
            </a:r>
            <a:r>
              <a:rPr lang="en-US" b="1" dirty="0">
                <a:latin typeface="+mj-lt"/>
              </a:rPr>
              <a:t> </a:t>
            </a:r>
            <a:br>
              <a:rPr lang="en-US" b="1" dirty="0">
                <a:latin typeface="+mj-lt"/>
              </a:rPr>
            </a:br>
            <a:endParaRPr lang="en-US" dirty="0"/>
          </a:p>
        </p:txBody>
      </p:sp>
      <p:sp>
        <p:nvSpPr>
          <p:cNvPr id="3" name="Content Placeholder 2"/>
          <p:cNvSpPr>
            <a:spLocks noGrp="1"/>
          </p:cNvSpPr>
          <p:nvPr>
            <p:ph idx="1"/>
          </p:nvPr>
        </p:nvSpPr>
        <p:spPr>
          <a:xfrm>
            <a:off x="683568" y="755256"/>
            <a:ext cx="7772400" cy="4495800"/>
          </a:xfrm>
        </p:spPr>
        <p:txBody>
          <a:bodyPr/>
          <a:lstStyle/>
          <a:p>
            <a:endParaRPr lang="en-US" dirty="0"/>
          </a:p>
          <a:p>
            <a:r>
              <a:rPr lang="en-US" b="0" dirty="0"/>
              <a:t>There is a decision of the parliament and the government for the construction of two units at the </a:t>
            </a:r>
            <a:r>
              <a:rPr lang="en-US" b="0" dirty="0" err="1"/>
              <a:t>Kozloduy</a:t>
            </a:r>
            <a:r>
              <a:rPr lang="bg-BG" b="0" dirty="0"/>
              <a:t> </a:t>
            </a:r>
            <a:r>
              <a:rPr lang="en-US" b="0" dirty="0"/>
              <a:t> NPP with Westinghouse's AP 1000 reactors. The construction was entrusted to Hyundai. These decisions were taken without economic analysis and public discussion.</a:t>
            </a:r>
            <a:endParaRPr lang="en-US" dirty="0"/>
          </a:p>
          <a:p>
            <a:r>
              <a:rPr lang="en-US" b="0" dirty="0"/>
              <a:t>So far, there is no officially announced price of the project for two AP 1000 reactors, nor an officially announced deadline.</a:t>
            </a:r>
          </a:p>
          <a:p>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5021385"/>
            <a:ext cx="2195736" cy="219573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5396929"/>
            <a:ext cx="1728192" cy="1444649"/>
          </a:xfrm>
          <a:prstGeom prst="rect">
            <a:avLst/>
          </a:prstGeom>
        </p:spPr>
      </p:pic>
    </p:spTree>
    <p:extLst>
      <p:ext uri="{BB962C8B-B14F-4D97-AF65-F5344CB8AC3E}">
        <p14:creationId xmlns:p14="http://schemas.microsoft.com/office/powerpoint/2010/main" val="1708663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628" y="214908"/>
            <a:ext cx="7772400" cy="990600"/>
          </a:xfrm>
        </p:spPr>
        <p:txBody>
          <a:bodyPr/>
          <a:lstStyle/>
          <a:p>
            <a:pPr>
              <a:lnSpc>
                <a:spcPct val="100000"/>
              </a:lnSpc>
            </a:pPr>
            <a:r>
              <a:rPr lang="en-US" b="1" dirty="0"/>
              <a:t>Bulgaria- Many ways for taxpayers to finance new NPP </a:t>
            </a:r>
            <a:r>
              <a:rPr lang="en-US" b="1" dirty="0">
                <a:latin typeface="+mj-lt"/>
              </a:rPr>
              <a:t> </a:t>
            </a:r>
            <a:br>
              <a:rPr lang="en-US" b="1" dirty="0">
                <a:latin typeface="+mj-lt"/>
              </a:rPr>
            </a:br>
            <a:endParaRPr lang="en-US" dirty="0"/>
          </a:p>
        </p:txBody>
      </p:sp>
      <p:sp>
        <p:nvSpPr>
          <p:cNvPr id="3" name="Content Placeholder 2"/>
          <p:cNvSpPr>
            <a:spLocks noGrp="1"/>
          </p:cNvSpPr>
          <p:nvPr>
            <p:ph idx="1"/>
          </p:nvPr>
        </p:nvSpPr>
        <p:spPr>
          <a:xfrm>
            <a:off x="683568" y="755256"/>
            <a:ext cx="7772400" cy="4495800"/>
          </a:xfrm>
        </p:spPr>
        <p:txBody>
          <a:bodyPr/>
          <a:lstStyle/>
          <a:p>
            <a:endParaRPr lang="en-US" dirty="0"/>
          </a:p>
          <a:p>
            <a:r>
              <a:rPr lang="en-US" b="0" i="0" dirty="0">
                <a:solidFill>
                  <a:srgbClr val="000000"/>
                </a:solidFill>
                <a:effectLst/>
                <a:latin typeface="Arial" panose="020B0604020202020204" pitchFamily="34" charset="0"/>
              </a:rPr>
              <a:t>From interviews with participants in the negotiations, we understand that the price could be between $14-16 billion for the construction of two reactors. No one is talking about the cost of building a spent nuclear fuel repository.</a:t>
            </a:r>
            <a:r>
              <a:rPr lang="bg-BG" b="0" i="0" dirty="0">
                <a:solidFill>
                  <a:srgbClr val="000000"/>
                </a:solidFill>
                <a:effectLst/>
                <a:latin typeface="Arial" panose="020B0604020202020204" pitchFamily="34" charset="0"/>
              </a:rPr>
              <a:t> </a:t>
            </a:r>
            <a:r>
              <a:rPr lang="en-US" b="0" i="0" dirty="0">
                <a:solidFill>
                  <a:srgbClr val="000000"/>
                </a:solidFill>
                <a:effectLst/>
                <a:latin typeface="Arial" panose="020B0604020202020204" pitchFamily="34" charset="0"/>
              </a:rPr>
              <a:t>That is, there is no talk of $2-3 billion in additional costs.</a:t>
            </a:r>
            <a:endParaRPr lang="bg-BG" b="0" i="0" dirty="0">
              <a:solidFill>
                <a:srgbClr val="000000"/>
              </a:solidFill>
              <a:effectLst/>
              <a:latin typeface="Arial" panose="020B0604020202020204" pitchFamily="34" charset="0"/>
            </a:endParaRPr>
          </a:p>
          <a:p>
            <a:r>
              <a:rPr lang="en-US" b="0" dirty="0"/>
              <a:t>We know that the practice in Europe and the USA is that the construction of new nuclear power plants has a great delay and increase in cost. Thus, the price at the end of construction is much higher.</a:t>
            </a:r>
          </a:p>
          <a:p>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5021385"/>
            <a:ext cx="2195736" cy="219573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5396929"/>
            <a:ext cx="1728192" cy="1444649"/>
          </a:xfrm>
          <a:prstGeom prst="rect">
            <a:avLst/>
          </a:prstGeom>
        </p:spPr>
      </p:pic>
    </p:spTree>
    <p:extLst>
      <p:ext uri="{BB962C8B-B14F-4D97-AF65-F5344CB8AC3E}">
        <p14:creationId xmlns:p14="http://schemas.microsoft.com/office/powerpoint/2010/main" val="3231107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628" y="214908"/>
            <a:ext cx="7772400" cy="990600"/>
          </a:xfrm>
        </p:spPr>
        <p:txBody>
          <a:bodyPr/>
          <a:lstStyle/>
          <a:p>
            <a:pPr>
              <a:lnSpc>
                <a:spcPct val="100000"/>
              </a:lnSpc>
            </a:pPr>
            <a:r>
              <a:rPr lang="en-US" b="1" dirty="0"/>
              <a:t>Bulgaria- Many ways for taxpayers to finance new NPP </a:t>
            </a:r>
            <a:r>
              <a:rPr lang="en-US" b="1" dirty="0">
                <a:latin typeface="+mj-lt"/>
              </a:rPr>
              <a:t> </a:t>
            </a:r>
            <a:br>
              <a:rPr lang="en-US" b="1" dirty="0">
                <a:latin typeface="+mj-lt"/>
              </a:rPr>
            </a:br>
            <a:endParaRPr lang="en-US" dirty="0"/>
          </a:p>
        </p:txBody>
      </p:sp>
      <p:sp>
        <p:nvSpPr>
          <p:cNvPr id="3" name="Content Placeholder 2"/>
          <p:cNvSpPr>
            <a:spLocks noGrp="1"/>
          </p:cNvSpPr>
          <p:nvPr>
            <p:ph idx="1"/>
          </p:nvPr>
        </p:nvSpPr>
        <p:spPr>
          <a:xfrm>
            <a:off x="683568" y="755256"/>
            <a:ext cx="7772400" cy="4495800"/>
          </a:xfrm>
        </p:spPr>
        <p:txBody>
          <a:bodyPr/>
          <a:lstStyle/>
          <a:p>
            <a:endParaRPr lang="en-US" dirty="0"/>
          </a:p>
          <a:p>
            <a:r>
              <a:rPr lang="en-US" b="0" dirty="0"/>
              <a:t>After the meetings of the Bulgarian energy minister in the USA and South Korea in August 2024, he said that negotiations are underway to find finance for this project. According to the Bulgarian minister, it was discussed with the American Exim Bank and the Korean Exim Bank (Export-Import Bank of Korea) that they participate with $8 billion each</a:t>
            </a:r>
            <a:r>
              <a:rPr lang="bg-BG" b="0" dirty="0"/>
              <a:t>.</a:t>
            </a:r>
          </a:p>
          <a:p>
            <a:r>
              <a:rPr lang="en-US" b="0" dirty="0"/>
              <a:t>But for now there is no official information on this topic. There is no signed contract or agreement with the two banks</a:t>
            </a:r>
            <a:r>
              <a:rPr lang="en-US" dirty="0"/>
              <a:t>.</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5021385"/>
            <a:ext cx="2195736" cy="219573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5396929"/>
            <a:ext cx="1728192" cy="1444649"/>
          </a:xfrm>
          <a:prstGeom prst="rect">
            <a:avLst/>
          </a:prstGeom>
        </p:spPr>
      </p:pic>
    </p:spTree>
    <p:extLst>
      <p:ext uri="{BB962C8B-B14F-4D97-AF65-F5344CB8AC3E}">
        <p14:creationId xmlns:p14="http://schemas.microsoft.com/office/powerpoint/2010/main" val="216747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628" y="214908"/>
            <a:ext cx="7772400" cy="990600"/>
          </a:xfrm>
        </p:spPr>
        <p:txBody>
          <a:bodyPr/>
          <a:lstStyle/>
          <a:p>
            <a:pPr>
              <a:lnSpc>
                <a:spcPct val="100000"/>
              </a:lnSpc>
            </a:pPr>
            <a:r>
              <a:rPr lang="en-US" b="1" dirty="0"/>
              <a:t>Bulgaria- Many ways for taxpayers to finance new NPP </a:t>
            </a:r>
            <a:r>
              <a:rPr lang="en-US" b="1" dirty="0">
                <a:latin typeface="+mj-lt"/>
              </a:rPr>
              <a:t> </a:t>
            </a:r>
            <a:br>
              <a:rPr lang="en-US" b="1" dirty="0">
                <a:latin typeface="+mj-lt"/>
              </a:rPr>
            </a:br>
            <a:endParaRPr lang="en-US" dirty="0"/>
          </a:p>
        </p:txBody>
      </p:sp>
      <p:sp>
        <p:nvSpPr>
          <p:cNvPr id="3" name="Content Placeholder 2"/>
          <p:cNvSpPr>
            <a:spLocks noGrp="1"/>
          </p:cNvSpPr>
          <p:nvPr>
            <p:ph idx="1"/>
          </p:nvPr>
        </p:nvSpPr>
        <p:spPr>
          <a:xfrm>
            <a:off x="683568" y="755256"/>
            <a:ext cx="7772400" cy="4495800"/>
          </a:xfrm>
        </p:spPr>
        <p:txBody>
          <a:bodyPr/>
          <a:lstStyle/>
          <a:p>
            <a:pPr marL="0" indent="0">
              <a:buNone/>
            </a:pPr>
            <a:endParaRPr lang="en-US" dirty="0"/>
          </a:p>
          <a:p>
            <a:r>
              <a:rPr lang="en-US" b="0" dirty="0"/>
              <a:t>There is no official information whether the Bulgarian government or the National Electricity Company will take such a huge loan for the scale of Bulgaria, in what period and in what way they will return this loan.</a:t>
            </a:r>
          </a:p>
          <a:p>
            <a:r>
              <a:rPr lang="en-US" b="0" dirty="0"/>
              <a:t>Forecasts for the price of electricity according to various sources from a new NPP by 2035 vary between 130 - 210 USD/MWh</a:t>
            </a:r>
            <a:endParaRPr lang="bg-BG" b="0" dirty="0"/>
          </a:p>
          <a:p>
            <a:r>
              <a:rPr lang="en-US" b="0" dirty="0"/>
              <a:t>This price does not withstand the competition of energy from RES</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5021385"/>
            <a:ext cx="2195736" cy="219573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5396929"/>
            <a:ext cx="1728192" cy="1444649"/>
          </a:xfrm>
          <a:prstGeom prst="rect">
            <a:avLst/>
          </a:prstGeom>
        </p:spPr>
      </p:pic>
    </p:spTree>
    <p:extLst>
      <p:ext uri="{BB962C8B-B14F-4D97-AF65-F5344CB8AC3E}">
        <p14:creationId xmlns:p14="http://schemas.microsoft.com/office/powerpoint/2010/main" val="263133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628" y="214908"/>
            <a:ext cx="7772400" cy="990600"/>
          </a:xfrm>
        </p:spPr>
        <p:txBody>
          <a:bodyPr/>
          <a:lstStyle/>
          <a:p>
            <a:pPr>
              <a:lnSpc>
                <a:spcPct val="100000"/>
              </a:lnSpc>
            </a:pPr>
            <a:r>
              <a:rPr lang="en-US" b="1" dirty="0"/>
              <a:t>Bulgaria- Many ways for taxpayers to finance new NPP </a:t>
            </a:r>
            <a:endParaRPr lang="en-US" dirty="0"/>
          </a:p>
        </p:txBody>
      </p:sp>
      <p:sp>
        <p:nvSpPr>
          <p:cNvPr id="3" name="Content Placeholder 2"/>
          <p:cNvSpPr>
            <a:spLocks noGrp="1"/>
          </p:cNvSpPr>
          <p:nvPr>
            <p:ph idx="1"/>
          </p:nvPr>
        </p:nvSpPr>
        <p:spPr>
          <a:xfrm>
            <a:off x="683568" y="755256"/>
            <a:ext cx="7772400" cy="4495800"/>
          </a:xfrm>
        </p:spPr>
        <p:txBody>
          <a:bodyPr/>
          <a:lstStyle/>
          <a:p>
            <a:endParaRPr lang="en-US" dirty="0"/>
          </a:p>
          <a:p>
            <a:r>
              <a:rPr lang="en-US" dirty="0"/>
              <a:t>Thanks for your attention!</a:t>
            </a:r>
          </a:p>
          <a:p>
            <a:r>
              <a:rPr lang="pl-PL" dirty="0"/>
              <a:t>For contacts</a:t>
            </a:r>
            <a:r>
              <a:rPr lang="bg-BG" dirty="0"/>
              <a:t>:</a:t>
            </a:r>
          </a:p>
          <a:p>
            <a:r>
              <a:rPr lang="en-US" dirty="0"/>
              <a:t>Todor Todorov-Energy Coordinator</a:t>
            </a:r>
          </a:p>
          <a:p>
            <a:r>
              <a:rPr lang="en-US" b="0" dirty="0">
                <a:hlinkClick r:id="rId2"/>
              </a:rPr>
              <a:t>todorside@gmail.com</a:t>
            </a:r>
            <a:endParaRPr lang="en-US" b="0" dirty="0"/>
          </a:p>
          <a:p>
            <a:r>
              <a:rPr lang="en-US" dirty="0"/>
              <a:t>Tel: +359887122801</a:t>
            </a:r>
          </a:p>
          <a:p>
            <a:pPr marL="0" indent="0">
              <a:buNone/>
            </a:pP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58467" y="4941168"/>
            <a:ext cx="2195736" cy="219573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5396929"/>
            <a:ext cx="1728192" cy="1444649"/>
          </a:xfrm>
          <a:prstGeom prst="rect">
            <a:avLst/>
          </a:prstGeom>
        </p:spPr>
      </p:pic>
    </p:spTree>
    <p:extLst>
      <p:ext uri="{BB962C8B-B14F-4D97-AF65-F5344CB8AC3E}">
        <p14:creationId xmlns:p14="http://schemas.microsoft.com/office/powerpoint/2010/main" val="2794116686"/>
      </p:ext>
    </p:extLst>
  </p:cSld>
  <p:clrMapOvr>
    <a:masterClrMapping/>
  </p:clrMapOvr>
</p:sld>
</file>

<file path=ppt/theme/theme1.xml><?xml version="1.0" encoding="utf-8"?>
<a:theme xmlns:a="http://schemas.openxmlformats.org/drawingml/2006/main" name="OIl and Gas companies - lobby control 171018">
  <a:themeElements>
    <a:clrScheme name="template_ppt_Fo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pt_FoEE">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6" charset="-128"/>
          </a:defRPr>
        </a:defPPr>
      </a:lstStyle>
    </a:lnDef>
  </a:objectDefaults>
  <a:extraClrSchemeLst>
    <a:extraClrScheme>
      <a:clrScheme name="template_ppt_Fo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pt_Fo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pt_Fo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pt_Fo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pt_Fo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pt_Fo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pt_FoE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pt_Fo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pt_Fo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pt_Fo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pt_Fo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pt_Fo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DB31BD9CFBB37649BD1975AE8F2C6F4F" ma:contentTypeVersion="10" ma:contentTypeDescription="Vytvoří nový dokument" ma:contentTypeScope="" ma:versionID="deaccb360070867ff79d906f01249f82">
  <xsd:schema xmlns:xsd="http://www.w3.org/2001/XMLSchema" xmlns:xs="http://www.w3.org/2001/XMLSchema" xmlns:p="http://schemas.microsoft.com/office/2006/metadata/properties" xmlns:ns3="e0ff3fbf-2c74-49b0-b103-38ee2f715226" xmlns:ns4="6d07b302-1ea4-451d-aa35-c23a7a4ddea6" targetNamespace="http://schemas.microsoft.com/office/2006/metadata/properties" ma:root="true" ma:fieldsID="aa441e701a339a79e1356bf6397c9d1f" ns3:_="" ns4:_="">
    <xsd:import namespace="e0ff3fbf-2c74-49b0-b103-38ee2f715226"/>
    <xsd:import namespace="6d07b302-1ea4-451d-aa35-c23a7a4ddea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bjectDetectorVersions"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ff3fbf-2c74-49b0-b103-38ee2f7152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07b302-1ea4-451d-aa35-c23a7a4ddea6" elementFormDefault="qualified">
    <xsd:import namespace="http://schemas.microsoft.com/office/2006/documentManagement/types"/>
    <xsd:import namespace="http://schemas.microsoft.com/office/infopath/2007/PartnerControls"/>
    <xsd:element name="SharedWithUsers" ma:index="12"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dílené s podrobnostmi" ma:internalName="SharedWithDetails" ma:readOnly="true">
      <xsd:simpleType>
        <xsd:restriction base="dms:Note">
          <xsd:maxLength value="255"/>
        </xsd:restriction>
      </xsd:simpleType>
    </xsd:element>
    <xsd:element name="SharingHintHash" ma:index="14"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6FB13F-2BD7-482C-965E-A7B54B6017AE}">
  <ds:schemaRefs>
    <ds:schemaRef ds:uri="http://schemas.microsoft.com/sharepoint/v3/contenttype/forms"/>
  </ds:schemaRefs>
</ds:datastoreItem>
</file>

<file path=customXml/itemProps2.xml><?xml version="1.0" encoding="utf-8"?>
<ds:datastoreItem xmlns:ds="http://schemas.openxmlformats.org/officeDocument/2006/customXml" ds:itemID="{45FB6136-A0E0-4127-8CED-71F3EDC3F7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ff3fbf-2c74-49b0-b103-38ee2f715226"/>
    <ds:schemaRef ds:uri="6d07b302-1ea4-451d-aa35-c23a7a4dde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BA2694-0C46-4EC7-A28C-31DCA946AD3B}">
  <ds:schemaRefs>
    <ds:schemaRef ds:uri="http://purl.org/dc/dcmitype/"/>
    <ds:schemaRef ds:uri="http://www.w3.org/XML/1998/namespace"/>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6d07b302-1ea4-451d-aa35-c23a7a4ddea6"/>
    <ds:schemaRef ds:uri="http://purl.org/dc/terms/"/>
    <ds:schemaRef ds:uri="http://schemas.microsoft.com/office/infopath/2007/PartnerControls"/>
    <ds:schemaRef ds:uri="e0ff3fbf-2c74-49b0-b103-38ee2f715226"/>
  </ds:schemaRefs>
</ds:datastoreItem>
</file>

<file path=docProps/app.xml><?xml version="1.0" encoding="utf-8"?>
<Properties xmlns="http://schemas.openxmlformats.org/officeDocument/2006/extended-properties" xmlns:vt="http://schemas.openxmlformats.org/officeDocument/2006/docPropsVTypes">
  <Template>OIl and Gas companies - lobby control 171018</Template>
  <TotalTime>3885</TotalTime>
  <Words>426</Words>
  <Application>Microsoft Office PowerPoint</Application>
  <PresentationFormat>On-screen Show (4:3)</PresentationFormat>
  <Paragraphs>33</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Times</vt:lpstr>
      <vt:lpstr>Wingdings</vt:lpstr>
      <vt:lpstr>OIl and Gas companies - lobby control 171018</vt:lpstr>
      <vt:lpstr>Environmental association Za Zemiata     </vt:lpstr>
      <vt:lpstr>Bulgaria- Many ways for taxpayers to finance new NPP   </vt:lpstr>
      <vt:lpstr>Bulgaria- Many ways for taxpayers to finance new NPP   </vt:lpstr>
      <vt:lpstr>Bulgaria- Many ways for taxpayers to finance new NPP   </vt:lpstr>
      <vt:lpstr>Bulgaria- Many ways for taxpayers to finance new NPP   </vt:lpstr>
      <vt:lpstr>Bulgaria- Many ways for taxpayers to finance new NPP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Policy Conference Oil and Gas Industry</dc:title>
  <dc:creator>Colin</dc:creator>
  <cp:lastModifiedBy>Todor Todorov</cp:lastModifiedBy>
  <cp:revision>74</cp:revision>
  <dcterms:created xsi:type="dcterms:W3CDTF">2019-10-18T13:53:33Z</dcterms:created>
  <dcterms:modified xsi:type="dcterms:W3CDTF">2024-09-11T20:45:37Z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0x010100DB31BD9CFBB37649BD1975AE8F2C6F4F</vt:lpwstr>
  </property>
</Properties>
</file>