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388" r:id="rId2"/>
    <p:sldId id="389" r:id="rId3"/>
    <p:sldId id="390" r:id="rId4"/>
    <p:sldId id="383" r:id="rId5"/>
    <p:sldId id="384" r:id="rId6"/>
    <p:sldId id="353" r:id="rId7"/>
    <p:sldId id="354" r:id="rId8"/>
    <p:sldId id="386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6FC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118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6FC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613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29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6938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AE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8867" y="376427"/>
            <a:ext cx="3183635" cy="82143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4687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C4C0EB-C9DA-46B7-A9D1-662FBD80E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F2169D7-AE7D-4448-AF9D-3BE6322EE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1823-2533-4AD4-8EA9-032E6646923A}" type="datetimeFigureOut">
              <a:rPr lang="sv-SE" smtClean="0"/>
              <a:t>2024-09-13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C4023A0-64A2-420A-B209-4FA95647E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C7EC830-CC72-4932-9D4F-14E5E602F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4468-4F8C-4E1D-8181-B90F8108A7E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3180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79801" y="1835657"/>
            <a:ext cx="6232397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5215" y="2795981"/>
            <a:ext cx="7678420" cy="2953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6FC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915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9F170024-F85C-440C-6CE9-E2F1528DB60A}"/>
              </a:ext>
            </a:extLst>
          </p:cNvPr>
          <p:cNvSpPr txBox="1">
            <a:spLocks/>
          </p:cNvSpPr>
          <p:nvPr/>
        </p:nvSpPr>
        <p:spPr>
          <a:xfrm>
            <a:off x="1129464" y="420158"/>
            <a:ext cx="1010915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kern="0" spc="-10" dirty="0">
                <a:solidFill>
                  <a:prstClr val="black"/>
                </a:solidFill>
              </a:rPr>
              <a:t>Results (2024) from Investigation about new nuclear financing and risk sharing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AE936CC-4F10-162F-451A-F924FFC343FC}"/>
              </a:ext>
            </a:extLst>
          </p:cNvPr>
          <p:cNvSpPr/>
          <p:nvPr/>
        </p:nvSpPr>
        <p:spPr>
          <a:xfrm>
            <a:off x="3285460" y="6400800"/>
            <a:ext cx="2998382" cy="381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3C6F662-2BDE-B052-7B14-AC1E41EB8DCB}"/>
              </a:ext>
            </a:extLst>
          </p:cNvPr>
          <p:cNvSpPr txBox="1"/>
          <p:nvPr/>
        </p:nvSpPr>
        <p:spPr>
          <a:xfrm>
            <a:off x="1055036" y="3429000"/>
            <a:ext cx="10619513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dirty="0">
              <a:latin typeface="OriginalGaramondBT-Roman"/>
            </a:endParaRPr>
          </a:p>
          <a:p>
            <a:pPr algn="l"/>
            <a:r>
              <a:rPr lang="en-US" sz="2000" dirty="0"/>
              <a:t>“The model is intended to finance a nuclear program of 4 000–6 000 MW (4 reactors of same type and at the same place), to contribute to a total of 300 TWh electricity generation in 2045 in Sweden</a:t>
            </a:r>
            <a:r>
              <a:rPr lang="sv-SE" sz="2000" dirty="0"/>
              <a:t>.”</a:t>
            </a:r>
            <a:br>
              <a:rPr lang="sv-SE" sz="2000" dirty="0"/>
            </a:br>
            <a:r>
              <a:rPr lang="sv-SE" sz="2000" dirty="0"/>
              <a:t>- 4 </a:t>
            </a:r>
            <a:r>
              <a:rPr lang="sv-SE" sz="2000" dirty="0" err="1"/>
              <a:t>reactors</a:t>
            </a:r>
            <a:r>
              <a:rPr lang="sv-SE" sz="2000" dirty="0"/>
              <a:t> </a:t>
            </a:r>
            <a:r>
              <a:rPr lang="sv-SE" sz="2000" dirty="0" err="1"/>
              <a:t>needed</a:t>
            </a:r>
            <a:r>
              <a:rPr lang="sv-SE" sz="2000" dirty="0"/>
              <a:t> to </a:t>
            </a:r>
            <a:r>
              <a:rPr lang="sv-SE" sz="2000" dirty="0" err="1"/>
              <a:t>produce</a:t>
            </a:r>
            <a:r>
              <a:rPr lang="sv-SE" sz="2000" dirty="0"/>
              <a:t> </a:t>
            </a:r>
            <a:r>
              <a:rPr lang="sv-SE" sz="2000" dirty="0" err="1"/>
              <a:t>enough</a:t>
            </a:r>
            <a:r>
              <a:rPr lang="sv-SE" sz="2000" dirty="0"/>
              <a:t> </a:t>
            </a:r>
            <a:r>
              <a:rPr lang="sv-SE" sz="2000" dirty="0" err="1"/>
              <a:t>electricity</a:t>
            </a:r>
            <a:r>
              <a:rPr lang="sv-SE" sz="2000" dirty="0"/>
              <a:t> to </a:t>
            </a:r>
            <a:r>
              <a:rPr lang="sv-SE" sz="2000" dirty="0" err="1"/>
              <a:t>finance</a:t>
            </a:r>
            <a:r>
              <a:rPr lang="sv-SE" sz="2000" dirty="0"/>
              <a:t> </a:t>
            </a:r>
            <a:r>
              <a:rPr lang="sv-SE" sz="2000" dirty="0" err="1"/>
              <a:t>investments</a:t>
            </a:r>
            <a:r>
              <a:rPr lang="sv-SE" sz="2000" dirty="0"/>
              <a:t> in </a:t>
            </a:r>
            <a:r>
              <a:rPr lang="sv-SE" sz="2000" dirty="0" err="1"/>
              <a:t>nuclear</a:t>
            </a:r>
            <a:r>
              <a:rPr lang="sv-SE" sz="2000" dirty="0"/>
              <a:t> </a:t>
            </a:r>
            <a:r>
              <a:rPr lang="sv-SE" sz="2000" dirty="0" err="1"/>
              <a:t>waste</a:t>
            </a:r>
            <a:r>
              <a:rPr lang="sv-SE" sz="2000" dirty="0"/>
              <a:t> </a:t>
            </a:r>
            <a:r>
              <a:rPr lang="sv-SE" sz="2000" dirty="0" err="1"/>
              <a:t>disposal</a:t>
            </a:r>
            <a:r>
              <a:rPr lang="sv-SE" sz="2000" dirty="0"/>
              <a:t> site</a:t>
            </a:r>
          </a:p>
          <a:p>
            <a:pPr algn="l"/>
            <a:r>
              <a:rPr lang="sv-SE" sz="2000" dirty="0"/>
              <a:t>- At </a:t>
            </a:r>
            <a:r>
              <a:rPr lang="sv-SE" sz="2000" dirty="0" err="1"/>
              <a:t>least</a:t>
            </a:r>
            <a:r>
              <a:rPr lang="sv-SE" sz="2000" dirty="0"/>
              <a:t> 300 MW per </a:t>
            </a:r>
            <a:r>
              <a:rPr lang="sv-SE" sz="2000" dirty="0" err="1"/>
              <a:t>reactor</a:t>
            </a:r>
            <a:endParaRPr lang="sv-SE" sz="2000" dirty="0"/>
          </a:p>
          <a:p>
            <a:pPr algn="l"/>
            <a:endParaRPr lang="sv-SE" sz="2000" dirty="0"/>
          </a:p>
          <a:p>
            <a:pPr algn="l"/>
            <a:r>
              <a:rPr lang="en-US" sz="2800" b="1" dirty="0"/>
              <a:t>Estimated cost</a:t>
            </a:r>
            <a:r>
              <a:rPr lang="en-US" sz="2800" dirty="0"/>
              <a:t>: </a:t>
            </a:r>
          </a:p>
          <a:p>
            <a:pPr algn="l"/>
            <a:r>
              <a:rPr lang="en-US" sz="2800" dirty="0"/>
              <a:t>40 billion Euro (400 billion Swedish Crowns) – 8 million Euro / MWh</a:t>
            </a:r>
          </a:p>
          <a:p>
            <a:pPr algn="l"/>
            <a:endParaRPr lang="sv-SE" sz="1800" b="0" i="0" u="none" strike="noStrike" baseline="0" dirty="0">
              <a:latin typeface="OriginalGaramondBT-Roman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F2A0C09-25AB-4CD6-544F-3D22EBD12E35}"/>
              </a:ext>
            </a:extLst>
          </p:cNvPr>
          <p:cNvSpPr txBox="1"/>
          <p:nvPr/>
        </p:nvSpPr>
        <p:spPr>
          <a:xfrm>
            <a:off x="1055036" y="1908947"/>
            <a:ext cx="6097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rgbClr val="0070C0"/>
                </a:solidFill>
                <a:latin typeface="OriginalGaramondBT-Roman"/>
              </a:rPr>
              <a:t>What asked the government for? </a:t>
            </a:r>
            <a:r>
              <a:rPr lang="en-US" sz="2400" b="0" i="0" u="none" strike="noStrike" baseline="0" dirty="0">
                <a:latin typeface="OriginalGaramondBT-Roman"/>
              </a:rPr>
              <a:t>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43E5D8E-A7FB-D1A2-B3B3-C66F0A0B6DD6}"/>
              </a:ext>
            </a:extLst>
          </p:cNvPr>
          <p:cNvSpPr txBox="1"/>
          <p:nvPr/>
        </p:nvSpPr>
        <p:spPr>
          <a:xfrm>
            <a:off x="1055036" y="2364947"/>
            <a:ext cx="98858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latin typeface="OriginalGaramondBT-Roman"/>
              </a:rPr>
              <a:t>“To</a:t>
            </a:r>
            <a:r>
              <a:rPr lang="en-US" sz="2000" b="0" i="0" u="none" strike="noStrike" baseline="0" dirty="0">
                <a:latin typeface="OriginalGaramondBT-Roman"/>
              </a:rPr>
              <a:t> design a model so that nuclear power with a total capacity of at least 2,500 MW, equivalent to the capacity of two large-scale reactors, will be in place by 2035 at the latest.”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47B811A-A5AD-2007-1DD7-D4BF5CD8E0D1}"/>
              </a:ext>
            </a:extLst>
          </p:cNvPr>
          <p:cNvSpPr txBox="1"/>
          <p:nvPr/>
        </p:nvSpPr>
        <p:spPr>
          <a:xfrm>
            <a:off x="1055036" y="3198167"/>
            <a:ext cx="6097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rgbClr val="0070C0"/>
                </a:solidFill>
                <a:latin typeface="OriginalGaramondBT-Roman"/>
              </a:rPr>
              <a:t>What did they get? </a:t>
            </a:r>
            <a:endParaRPr lang="en-US" sz="2400" b="0" i="0" u="none" strike="noStrike" baseline="0" dirty="0">
              <a:latin typeface="OriginalGaramondBT-Roman"/>
            </a:endParaRPr>
          </a:p>
        </p:txBody>
      </p:sp>
    </p:spTree>
    <p:extLst>
      <p:ext uri="{BB962C8B-B14F-4D97-AF65-F5344CB8AC3E}">
        <p14:creationId xmlns:p14="http://schemas.microsoft.com/office/powerpoint/2010/main" val="3783680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9F170024-F85C-440C-6CE9-E2F1528DB60A}"/>
              </a:ext>
            </a:extLst>
          </p:cNvPr>
          <p:cNvSpPr txBox="1">
            <a:spLocks/>
          </p:cNvSpPr>
          <p:nvPr/>
        </p:nvSpPr>
        <p:spPr>
          <a:xfrm>
            <a:off x="1129464" y="420158"/>
            <a:ext cx="1010915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kern="0" spc="-10" dirty="0">
                <a:solidFill>
                  <a:prstClr val="black"/>
                </a:solidFill>
              </a:rPr>
              <a:t>Results (2024) from Investigation about new nuclear financing and risk sharing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AE936CC-4F10-162F-451A-F924FFC343FC}"/>
              </a:ext>
            </a:extLst>
          </p:cNvPr>
          <p:cNvSpPr/>
          <p:nvPr/>
        </p:nvSpPr>
        <p:spPr>
          <a:xfrm>
            <a:off x="3285460" y="6400800"/>
            <a:ext cx="2998382" cy="381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3C6F662-2BDE-B052-7B14-AC1E41EB8DCB}"/>
              </a:ext>
            </a:extLst>
          </p:cNvPr>
          <p:cNvSpPr txBox="1"/>
          <p:nvPr/>
        </p:nvSpPr>
        <p:spPr>
          <a:xfrm>
            <a:off x="935542" y="2622875"/>
            <a:ext cx="1076027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000" b="0" i="0" u="none" strike="noStrike" baseline="0" dirty="0">
                <a:latin typeface="OriginalGaramondBT-Roman"/>
              </a:rPr>
              <a:t>State </a:t>
            </a:r>
            <a:r>
              <a:rPr lang="sv-SE" sz="2000" b="0" i="0" u="none" strike="noStrike" baseline="0" dirty="0" err="1">
                <a:latin typeface="OriginalGaramondBT-Roman"/>
              </a:rPr>
              <a:t>loan</a:t>
            </a:r>
            <a:r>
              <a:rPr lang="sv-SE" sz="2000" b="0" i="0" u="none" strike="noStrike" baseline="0" dirty="0">
                <a:latin typeface="OriginalGaramondBT-Roman"/>
              </a:rPr>
              <a:t>: 75% = 30 billion Euro  </a:t>
            </a:r>
            <a:r>
              <a:rPr lang="sv-SE" sz="2000" b="0" i="0" u="none" strike="noStrike" baseline="0" dirty="0" err="1">
                <a:latin typeface="OriginalGaramondBT-Roman"/>
              </a:rPr>
              <a:t>with</a:t>
            </a:r>
            <a:r>
              <a:rPr lang="sv-SE" sz="2000" b="0" i="0" u="none" strike="noStrike" baseline="0" dirty="0">
                <a:latin typeface="OriginalGaramondBT-Roman"/>
              </a:rPr>
              <a:t> </a:t>
            </a:r>
            <a:r>
              <a:rPr lang="sv-SE" sz="2000" b="0" i="0" u="none" strike="noStrike" baseline="0" dirty="0" err="1">
                <a:latin typeface="OriginalGaramondBT-Roman"/>
              </a:rPr>
              <a:t>lower</a:t>
            </a:r>
            <a:r>
              <a:rPr lang="sv-SE" sz="2000" b="0" i="0" u="none" strike="noStrike" baseline="0" dirty="0">
                <a:latin typeface="OriginalGaramondBT-Roman"/>
              </a:rPr>
              <a:t> </a:t>
            </a:r>
            <a:r>
              <a:rPr lang="sv-SE" sz="2000" b="0" i="0" u="none" strike="noStrike" baseline="0" dirty="0" err="1">
                <a:latin typeface="OriginalGaramondBT-Roman"/>
              </a:rPr>
              <a:t>interest</a:t>
            </a:r>
            <a:r>
              <a:rPr lang="sv-SE" sz="2000" b="0" i="0" u="none" strike="noStrike" baseline="0" dirty="0">
                <a:latin typeface="OriginalGaramondBT-Roman"/>
              </a:rPr>
              <a:t> rate </a:t>
            </a:r>
            <a:r>
              <a:rPr lang="sv-SE" sz="2000" b="0" i="0" u="none" strike="noStrike" baseline="0" dirty="0" err="1">
                <a:latin typeface="OriginalGaramondBT-Roman"/>
              </a:rPr>
              <a:t>than</a:t>
            </a:r>
            <a:r>
              <a:rPr lang="sv-SE" sz="2000" b="0" i="0" u="none" strike="noStrike" baseline="0" dirty="0">
                <a:latin typeface="OriginalGaramondBT-Roman"/>
              </a:rPr>
              <a:t> market </a:t>
            </a:r>
            <a:r>
              <a:rPr lang="sv-SE" sz="2000" b="0" i="0" u="none" strike="noStrike" baseline="0" dirty="0" err="1">
                <a:latin typeface="OriginalGaramondBT-Roman"/>
              </a:rPr>
              <a:t>would</a:t>
            </a:r>
            <a:r>
              <a:rPr lang="sv-SE" sz="2000" b="0" i="0" u="none" strike="noStrike" baseline="0" dirty="0">
                <a:latin typeface="OriginalGaramondBT-Roman"/>
              </a:rPr>
              <a:t> offer. </a:t>
            </a:r>
            <a:r>
              <a:rPr lang="en-US" sz="2000" b="0" i="0" u="none" strike="noStrike" baseline="0" dirty="0">
                <a:latin typeface="OriginalGaramondBT-Roman"/>
              </a:rPr>
              <a:t>The interest rate on the state loans is gradually raised during the operating phase to provide an incentive to replace the state loans with market financing.</a:t>
            </a:r>
            <a:br>
              <a:rPr lang="en-US" sz="2000" b="0" i="0" u="none" strike="noStrike" baseline="0" dirty="0">
                <a:latin typeface="OriginalGaramondBT-Roman"/>
              </a:rPr>
            </a:br>
            <a:endParaRPr lang="en-US" sz="2000" b="0" i="0" u="none" strike="noStrike" baseline="0" dirty="0">
              <a:latin typeface="OriginalGaramondBT-Roman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OriginalGaramondBT-Roman"/>
              </a:rPr>
              <a:t>A 2-way </a:t>
            </a:r>
            <a:r>
              <a:rPr lang="en-US" sz="2000" b="0" i="0" u="none" strike="noStrike" baseline="0" dirty="0" err="1">
                <a:latin typeface="OriginalGaramondBT-Roman"/>
              </a:rPr>
              <a:t>CfD</a:t>
            </a:r>
            <a:r>
              <a:rPr lang="en-US" sz="2000" b="0" i="0" u="none" strike="noStrike" baseline="0" dirty="0">
                <a:latin typeface="OriginalGaramondBT-Roman"/>
              </a:rPr>
              <a:t> is signed between the state and </a:t>
            </a:r>
            <a:r>
              <a:rPr lang="sv-SE" sz="2000" b="0" i="0" u="none" strike="noStrike" baseline="0" dirty="0">
                <a:latin typeface="OriginalGaramondBT-Roman"/>
              </a:rPr>
              <a:t>the </a:t>
            </a:r>
            <a:r>
              <a:rPr lang="sv-SE" sz="2000" b="0" i="0" u="none" strike="noStrike" baseline="0" dirty="0" err="1">
                <a:latin typeface="OriginalGaramondBT-Roman"/>
              </a:rPr>
              <a:t>nuclear</a:t>
            </a:r>
            <a:r>
              <a:rPr lang="sv-SE" sz="2000" b="0" i="0" u="none" strike="noStrike" baseline="0" dirty="0">
                <a:latin typeface="OriginalGaramondBT-Roman"/>
              </a:rPr>
              <a:t> </a:t>
            </a:r>
            <a:r>
              <a:rPr lang="sv-SE" sz="2000" b="0" i="0" u="none" strike="noStrike" baseline="0" dirty="0" err="1">
                <a:latin typeface="OriginalGaramondBT-Roman"/>
              </a:rPr>
              <a:t>power</a:t>
            </a:r>
            <a:r>
              <a:rPr lang="sv-SE" sz="2000" b="0" i="0" u="none" strike="noStrike" baseline="0" dirty="0">
                <a:latin typeface="OriginalGaramondBT-Roman"/>
              </a:rPr>
              <a:t> </a:t>
            </a:r>
            <a:r>
              <a:rPr lang="sv-SE" sz="2000" b="0" i="0" u="none" strike="noStrike" baseline="0" dirty="0" err="1">
                <a:latin typeface="OriginalGaramondBT-Roman"/>
              </a:rPr>
              <a:t>producer</a:t>
            </a:r>
            <a:r>
              <a:rPr lang="sv-SE" sz="2000" dirty="0">
                <a:latin typeface="OriginalGaramondBT-Roman"/>
              </a:rPr>
              <a:t>: at 0,07 Euro/kWh (80 öre) for 40 </a:t>
            </a:r>
            <a:r>
              <a:rPr lang="sv-SE" sz="2000" dirty="0" err="1">
                <a:latin typeface="OriginalGaramondBT-Roman"/>
              </a:rPr>
              <a:t>years</a:t>
            </a:r>
            <a:r>
              <a:rPr lang="sv-SE" sz="2000" dirty="0">
                <a:latin typeface="OriginalGaramondBT-Roman"/>
              </a:rPr>
              <a:t> </a:t>
            </a:r>
            <a:br>
              <a:rPr lang="sv-SE" sz="2000" dirty="0">
                <a:latin typeface="OriginalGaramondBT-Roman"/>
              </a:rPr>
            </a:br>
            <a:endParaRPr lang="sv-SE" sz="2000" dirty="0">
              <a:latin typeface="OriginalGaramondBT-Roman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OriginalGaramondBT-Roman"/>
              </a:rPr>
              <a:t>Risk and gain-share mechanism that gives investors a minimum return on equity. The mechanism is activated based on the result of a market valuation of the project 2 years after the nuclear power plant has </a:t>
            </a:r>
            <a:r>
              <a:rPr lang="sv-SE" sz="2000" b="0" i="0" u="none" strike="noStrike" baseline="0" dirty="0" err="1">
                <a:latin typeface="OriginalGaramondBT-Roman"/>
              </a:rPr>
              <a:t>entered</a:t>
            </a:r>
            <a:r>
              <a:rPr lang="sv-SE" sz="2000" b="0" i="0" u="none" strike="noStrike" baseline="0" dirty="0">
                <a:latin typeface="OriginalGaramondBT-Roman"/>
              </a:rPr>
              <a:t> the </a:t>
            </a:r>
            <a:r>
              <a:rPr lang="sv-SE" sz="2000" b="0" i="0" u="none" strike="noStrike" baseline="0" dirty="0" err="1">
                <a:latin typeface="OriginalGaramondBT-Roman"/>
              </a:rPr>
              <a:t>operational</a:t>
            </a:r>
            <a:r>
              <a:rPr lang="sv-SE" sz="2000" b="0" i="0" u="none" strike="noStrike" baseline="0" dirty="0">
                <a:latin typeface="OriginalGaramondBT-Roman"/>
              </a:rPr>
              <a:t> </a:t>
            </a:r>
            <a:r>
              <a:rPr lang="sv-SE" sz="2000" b="0" i="0" u="none" strike="noStrike" baseline="0" dirty="0" err="1">
                <a:latin typeface="OriginalGaramondBT-Roman"/>
              </a:rPr>
              <a:t>phase</a:t>
            </a:r>
            <a:endParaRPr lang="sv-SE" sz="2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F2A0C09-25AB-4CD6-544F-3D22EBD12E35}"/>
              </a:ext>
            </a:extLst>
          </p:cNvPr>
          <p:cNvSpPr txBox="1"/>
          <p:nvPr/>
        </p:nvSpPr>
        <p:spPr>
          <a:xfrm>
            <a:off x="1055036" y="1908947"/>
            <a:ext cx="6097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rgbClr val="0070C0"/>
                </a:solidFill>
                <a:latin typeface="OriginalGaramondBT-Roman"/>
              </a:rPr>
              <a:t>Proposal for financing</a:t>
            </a:r>
            <a:endParaRPr lang="en-US" sz="2400" b="0" i="0" u="none" strike="noStrike" baseline="0" dirty="0">
              <a:latin typeface="OriginalGaramondBT-Roman"/>
            </a:endParaRPr>
          </a:p>
        </p:txBody>
      </p:sp>
    </p:spTree>
    <p:extLst>
      <p:ext uri="{BB962C8B-B14F-4D97-AF65-F5344CB8AC3E}">
        <p14:creationId xmlns:p14="http://schemas.microsoft.com/office/powerpoint/2010/main" val="2770767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9F170024-F85C-440C-6CE9-E2F1528DB60A}"/>
              </a:ext>
            </a:extLst>
          </p:cNvPr>
          <p:cNvSpPr txBox="1">
            <a:spLocks/>
          </p:cNvSpPr>
          <p:nvPr/>
        </p:nvSpPr>
        <p:spPr>
          <a:xfrm>
            <a:off x="1129464" y="420158"/>
            <a:ext cx="1010915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kern="0" spc="-10" dirty="0">
                <a:solidFill>
                  <a:prstClr val="black"/>
                </a:solidFill>
              </a:rPr>
              <a:t>Results (2024) from Investigation about new nuclear financing and risk sharing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AE936CC-4F10-162F-451A-F924FFC343FC}"/>
              </a:ext>
            </a:extLst>
          </p:cNvPr>
          <p:cNvSpPr/>
          <p:nvPr/>
        </p:nvSpPr>
        <p:spPr>
          <a:xfrm>
            <a:off x="3285460" y="6400800"/>
            <a:ext cx="2998382" cy="381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3C6F662-2BDE-B052-7B14-AC1E41EB8DCB}"/>
              </a:ext>
            </a:extLst>
          </p:cNvPr>
          <p:cNvSpPr txBox="1"/>
          <p:nvPr/>
        </p:nvSpPr>
        <p:spPr>
          <a:xfrm>
            <a:off x="935542" y="2622875"/>
            <a:ext cx="104838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400" b="0" i="0" u="none" strike="noStrike" baseline="0" dirty="0" err="1">
                <a:latin typeface="OriginalGaramondBT-Roman"/>
              </a:rPr>
              <a:t>Next</a:t>
            </a:r>
            <a:r>
              <a:rPr lang="sv-SE" sz="2400" b="0" i="0" u="none" strike="noStrike" baseline="0" dirty="0">
                <a:latin typeface="OriginalGaramondBT-Roman"/>
              </a:rPr>
              <a:t> step is a new </a:t>
            </a:r>
            <a:r>
              <a:rPr lang="sv-SE" sz="2400" b="0" i="0" u="none" strike="noStrike" baseline="0" dirty="0" err="1">
                <a:latin typeface="OriginalGaramondBT-Roman"/>
              </a:rPr>
              <a:t>law</a:t>
            </a:r>
            <a:r>
              <a:rPr lang="sv-SE" sz="2400" b="0" i="0" u="none" strike="noStrike" baseline="0" dirty="0">
                <a:latin typeface="OriginalGaramondBT-Roman"/>
              </a:rPr>
              <a:t> to </a:t>
            </a:r>
            <a:r>
              <a:rPr lang="sv-SE" sz="2400" b="0" i="0" u="none" strike="noStrike" baseline="0" dirty="0" err="1">
                <a:latin typeface="OriginalGaramondBT-Roman"/>
              </a:rPr>
              <a:t>give</a:t>
            </a:r>
            <a:r>
              <a:rPr lang="sv-SE" sz="2400" b="0" i="0" u="none" strike="noStrike" baseline="0" dirty="0">
                <a:latin typeface="OriginalGaramondBT-Roman"/>
              </a:rPr>
              <a:t> the </a:t>
            </a:r>
            <a:r>
              <a:rPr lang="sv-SE" sz="2400" b="0" i="0" u="none" strike="noStrike" baseline="0" dirty="0" err="1">
                <a:latin typeface="OriginalGaramondBT-Roman"/>
              </a:rPr>
              <a:t>government</a:t>
            </a:r>
            <a:r>
              <a:rPr lang="sv-SE" sz="2400" b="0" i="0" u="none" strike="noStrike" baseline="0" dirty="0">
                <a:latin typeface="OriginalGaramondBT-Roman"/>
              </a:rPr>
              <a:t> right to </a:t>
            </a:r>
            <a:r>
              <a:rPr lang="sv-SE" sz="2400" b="0" i="0" u="none" strike="noStrike" baseline="0" dirty="0" err="1">
                <a:latin typeface="OriginalGaramondBT-Roman"/>
              </a:rPr>
              <a:t>subsidize</a:t>
            </a:r>
            <a:r>
              <a:rPr lang="sv-SE" sz="2400" b="0" i="0" u="none" strike="noStrike" baseline="0" dirty="0">
                <a:latin typeface="OriginalGaramondBT-Roman"/>
              </a:rPr>
              <a:t> new </a:t>
            </a:r>
            <a:r>
              <a:rPr lang="sv-SE" sz="2400" b="0" i="0" u="none" strike="noStrike" baseline="0" dirty="0" err="1">
                <a:latin typeface="OriginalGaramondBT-Roman"/>
              </a:rPr>
              <a:t>nuclear</a:t>
            </a:r>
            <a:r>
              <a:rPr lang="sv-SE" sz="2400" b="0" i="0" u="none" strike="noStrike" baseline="0" dirty="0">
                <a:latin typeface="OriginalGaramondBT-Roman"/>
              </a:rPr>
              <a:t>  </a:t>
            </a:r>
            <a:r>
              <a:rPr lang="sv-SE" sz="2400" b="0" i="0" u="none" strike="noStrike" baseline="0" dirty="0" err="1">
                <a:latin typeface="OriginalGaramondBT-Roman"/>
              </a:rPr>
              <a:t>with</a:t>
            </a:r>
            <a:r>
              <a:rPr lang="sv-SE" sz="2400" b="0" i="0" u="none" strike="noStrike" baseline="0" dirty="0">
                <a:latin typeface="OriginalGaramondBT-Roman"/>
              </a:rPr>
              <a:t> no right to </a:t>
            </a:r>
            <a:r>
              <a:rPr lang="sv-SE" sz="2400" b="0" i="0" u="none" strike="noStrike" baseline="0" dirty="0" err="1">
                <a:latin typeface="OriginalGaramondBT-Roman"/>
              </a:rPr>
              <a:t>appeal</a:t>
            </a:r>
            <a:r>
              <a:rPr lang="sv-SE" sz="2400" b="0" i="0" u="none" strike="noStrike" baseline="0" dirty="0">
                <a:latin typeface="OriginalGaramondBT-Roman"/>
              </a:rPr>
              <a:t> decision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Proposal: to authorize the government to decide on loan , which amounts to a maximum of SEK 600,000,000,000 (maximum 75 percent of investment costs, including a reserve for cost overruns up to 100 percent).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err="1"/>
              <a:t>CfD</a:t>
            </a:r>
            <a:r>
              <a:rPr lang="en-US" sz="2400" dirty="0"/>
              <a:t> costs are planned to  be covered by all power customers; at least 70% of produced electricity has to be sold to open power market (in case of PPA signed) </a:t>
            </a:r>
            <a:endParaRPr lang="sv-SE" sz="2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F2A0C09-25AB-4CD6-544F-3D22EBD12E35}"/>
              </a:ext>
            </a:extLst>
          </p:cNvPr>
          <p:cNvSpPr txBox="1"/>
          <p:nvPr/>
        </p:nvSpPr>
        <p:spPr>
          <a:xfrm>
            <a:off x="1055036" y="1908947"/>
            <a:ext cx="6097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rgbClr val="0070C0"/>
                </a:solidFill>
                <a:latin typeface="OriginalGaramondBT-Roman"/>
              </a:rPr>
              <a:t>How to implement?</a:t>
            </a:r>
            <a:endParaRPr lang="en-US" sz="2400" b="0" i="0" u="none" strike="noStrike" baseline="0" dirty="0">
              <a:latin typeface="OriginalGaramondBT-Roman"/>
            </a:endParaRPr>
          </a:p>
        </p:txBody>
      </p:sp>
    </p:spTree>
    <p:extLst>
      <p:ext uri="{BB962C8B-B14F-4D97-AF65-F5344CB8AC3E}">
        <p14:creationId xmlns:p14="http://schemas.microsoft.com/office/powerpoint/2010/main" val="2472161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DCF094-1233-4ACD-DA7A-BF07FF1C8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</a:pP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Sweden electricity use and net import</a:t>
            </a:r>
          </a:p>
        </p:txBody>
      </p:sp>
      <p:pic>
        <p:nvPicPr>
          <p:cNvPr id="4" name="Grafik 3" descr="Ein Bild, das Text, Diagramm, Reihe, Zahl enthält.&#10;&#10;Automatisch generierte Beschreibung">
            <a:extLst>
              <a:ext uri="{FF2B5EF4-FFF2-40B4-BE49-F238E27FC236}">
                <a16:creationId xmlns:a16="http://schemas.microsoft.com/office/drawing/2014/main" id="{F9CEEDDF-0E6B-4304-31F1-065342238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2" b="2"/>
          <a:stretch/>
        </p:blipFill>
        <p:spPr>
          <a:xfrm>
            <a:off x="143914" y="2410447"/>
            <a:ext cx="5803323" cy="389035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FDF5FBE-6144-FACF-D745-7DBC74E13F02}"/>
              </a:ext>
            </a:extLst>
          </p:cNvPr>
          <p:cNvSpPr txBox="1"/>
          <p:nvPr/>
        </p:nvSpPr>
        <p:spPr>
          <a:xfrm>
            <a:off x="637953" y="6517758"/>
            <a:ext cx="49654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badi Extra Light" panose="020B0204020104020204" pitchFamily="34" charset="0"/>
              </a:rPr>
              <a:t>Data från Svenska Kraftnät / SCB / Energimyndigheten</a:t>
            </a:r>
          </a:p>
        </p:txBody>
      </p:sp>
      <p:pic>
        <p:nvPicPr>
          <p:cNvPr id="5" name="Grafik 4" descr="Ein Bild, das Text, Diagramm, Reihe, Schrift enthält.&#10;&#10;Automatisch generierte Beschreibung">
            <a:extLst>
              <a:ext uri="{FF2B5EF4-FFF2-40B4-BE49-F238E27FC236}">
                <a16:creationId xmlns:a16="http://schemas.microsoft.com/office/drawing/2014/main" id="{D045EBCE-AF98-1183-ED68-656A23247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546" y="2564355"/>
            <a:ext cx="5500030" cy="358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80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F069BBF-ADF7-9BEB-E79F-1FC945B16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56920" y="6430165"/>
            <a:ext cx="3335079" cy="247082"/>
          </a:xfrm>
        </p:spPr>
        <p:txBody>
          <a:bodyPr/>
          <a:lstStyle/>
          <a:p>
            <a:r>
              <a:rPr lang="sv-SE" sz="1050" dirty="0">
                <a:latin typeface="Abadi Extra Light" panose="020B0204020104020204" pitchFamily="34" charset="0"/>
              </a:rPr>
              <a:t>https://www.hybritdevelopment.se/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9F170024-F85C-440C-6CE9-E2F1528DB60A}"/>
              </a:ext>
            </a:extLst>
          </p:cNvPr>
          <p:cNvSpPr txBox="1">
            <a:spLocks/>
          </p:cNvSpPr>
          <p:nvPr/>
        </p:nvSpPr>
        <p:spPr>
          <a:xfrm>
            <a:off x="454307" y="632808"/>
            <a:ext cx="3225209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kern="0" spc="-10" dirty="0">
                <a:solidFill>
                  <a:prstClr val="black"/>
                </a:solidFill>
              </a:rPr>
              <a:t>Green transition projects in 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kern="0" spc="-10" dirty="0">
                <a:solidFill>
                  <a:prstClr val="black"/>
                </a:solidFill>
              </a:rPr>
              <a:t>North Sweden</a:t>
            </a:r>
            <a:endParaRPr kumimoji="0" lang="en-GB" sz="3600" b="1" i="0" u="none" strike="noStrike" kern="0" cap="none" spc="-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j-ea"/>
            </a:endParaRPr>
          </a:p>
        </p:txBody>
      </p:sp>
      <p:pic>
        <p:nvPicPr>
          <p:cNvPr id="5" name="Grafik 4" descr="Ein Bild, das Himmel, draußen, Gebäude, Industrie enthält.&#10;&#10;Automatisch generierte Beschreibung">
            <a:extLst>
              <a:ext uri="{FF2B5EF4-FFF2-40B4-BE49-F238E27FC236}">
                <a16:creationId xmlns:a16="http://schemas.microsoft.com/office/drawing/2014/main" id="{0D252051-CA04-9A3F-FAE7-C5C71D614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883" y="341990"/>
            <a:ext cx="7538839" cy="567778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0FFD469-6E75-E48F-D3AB-C77313EB2C75}"/>
              </a:ext>
            </a:extLst>
          </p:cNvPr>
          <p:cNvSpPr txBox="1"/>
          <p:nvPr/>
        </p:nvSpPr>
        <p:spPr>
          <a:xfrm>
            <a:off x="454307" y="2959900"/>
            <a:ext cx="37355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Green steel projects and Fossil-free fertilizer projects</a:t>
            </a:r>
          </a:p>
          <a:p>
            <a:r>
              <a:rPr lang="en-US" sz="2400" dirty="0"/>
              <a:t>demand about 70-100 TWh of electricity / yr  – 1 – 1.5 times more than Austrias total final electricity use 2022 (about 66 TWh).</a:t>
            </a:r>
          </a:p>
        </p:txBody>
      </p:sp>
    </p:spTree>
    <p:extLst>
      <p:ext uri="{BB962C8B-B14F-4D97-AF65-F5344CB8AC3E}">
        <p14:creationId xmlns:p14="http://schemas.microsoft.com/office/powerpoint/2010/main" val="3309503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101BAF5-35CC-9451-B959-30905DFA6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579" y="0"/>
            <a:ext cx="9061682" cy="6782696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F069BBF-ADF7-9BEB-E79F-1FC945B16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9928" y="6131287"/>
            <a:ext cx="9061682" cy="161583"/>
          </a:xfrm>
        </p:spPr>
        <p:txBody>
          <a:bodyPr/>
          <a:lstStyle/>
          <a:p>
            <a:r>
              <a:rPr lang="sv-SE" sz="1050" dirty="0">
                <a:latin typeface="Abadi Extra Light" panose="020B0204020104020204" pitchFamily="34" charset="0"/>
              </a:rPr>
              <a:t>www.energimyndigheten.se/49428c/globalassets/statistik/prognoser-och-scenarier/langsiktiga-scenarier/langsiktiga-scenarier-over-sveriges-energisystem-2023.pdf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D5E62EA-B9FC-68BF-FECB-8D4C7A6A9B02}"/>
              </a:ext>
            </a:extLst>
          </p:cNvPr>
          <p:cNvSpPr txBox="1"/>
          <p:nvPr/>
        </p:nvSpPr>
        <p:spPr>
          <a:xfrm>
            <a:off x="622645" y="7618139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Enegieffektiviseringsdirektivet</a:t>
            </a: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?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9F170024-F85C-440C-6CE9-E2F1528DB60A}"/>
              </a:ext>
            </a:extLst>
          </p:cNvPr>
          <p:cNvSpPr txBox="1">
            <a:spLocks/>
          </p:cNvSpPr>
          <p:nvPr/>
        </p:nvSpPr>
        <p:spPr>
          <a:xfrm>
            <a:off x="622645" y="1162533"/>
            <a:ext cx="3065721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kern="0" spc="-10" dirty="0">
                <a:solidFill>
                  <a:prstClr val="black"/>
                </a:solidFill>
              </a:rPr>
              <a:t>Future electricity demand -   Scenario  </a:t>
            </a:r>
            <a:endParaRPr kumimoji="0" lang="en-GB" sz="3600" b="1" i="0" u="none" strike="noStrike" kern="0" cap="none" spc="-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j-ea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AE936CC-4F10-162F-451A-F924FFC343FC}"/>
              </a:ext>
            </a:extLst>
          </p:cNvPr>
          <p:cNvSpPr/>
          <p:nvPr/>
        </p:nvSpPr>
        <p:spPr>
          <a:xfrm>
            <a:off x="3285460" y="6400800"/>
            <a:ext cx="2998382" cy="381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697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F069BBF-ADF7-9BEB-E79F-1FC945B16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30318" y="6430165"/>
            <a:ext cx="9061682" cy="161583"/>
          </a:xfrm>
        </p:spPr>
        <p:txBody>
          <a:bodyPr/>
          <a:lstStyle/>
          <a:p>
            <a:r>
              <a:rPr lang="sv-SE" sz="1050" dirty="0">
                <a:latin typeface="Abadi Extra Light" panose="020B0204020104020204" pitchFamily="34" charset="0"/>
              </a:rPr>
              <a:t>www.energimyndigheten.se/49428c/globalassets/statistik/prognoser-och-scenarier/langsiktiga-scenarier/langsiktiga-scenarier-over-sveriges-energisystem-2023.pdf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9F170024-F85C-440C-6CE9-E2F1528DB60A}"/>
              </a:ext>
            </a:extLst>
          </p:cNvPr>
          <p:cNvSpPr txBox="1">
            <a:spLocks/>
          </p:cNvSpPr>
          <p:nvPr/>
        </p:nvSpPr>
        <p:spPr>
          <a:xfrm>
            <a:off x="613145" y="1759859"/>
            <a:ext cx="226828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kern="0" spc="-10" dirty="0">
                <a:solidFill>
                  <a:prstClr val="black"/>
                </a:solidFill>
              </a:rPr>
              <a:t>Swedish energy system scenarios</a:t>
            </a:r>
            <a:endParaRPr kumimoji="0" lang="en-GB" sz="3600" b="1" i="0" u="none" strike="noStrike" kern="0" cap="none" spc="-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j-ea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0FF4FDB-2EDD-45DB-2F3C-D9B117026E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3435"/>
          <a:stretch/>
        </p:blipFill>
        <p:spPr>
          <a:xfrm>
            <a:off x="3130318" y="762123"/>
            <a:ext cx="9309775" cy="533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38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9F170024-F85C-440C-6CE9-E2F1528DB60A}"/>
              </a:ext>
            </a:extLst>
          </p:cNvPr>
          <p:cNvSpPr txBox="1">
            <a:spLocks/>
          </p:cNvSpPr>
          <p:nvPr/>
        </p:nvSpPr>
        <p:spPr>
          <a:xfrm>
            <a:off x="559982" y="420157"/>
            <a:ext cx="104447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kern="0" spc="-10" dirty="0">
                <a:solidFill>
                  <a:prstClr val="black"/>
                </a:solidFill>
              </a:rPr>
              <a:t>Swedish electricity prices</a:t>
            </a:r>
            <a:endParaRPr kumimoji="0" lang="en-GB" sz="3600" b="1" i="0" u="none" strike="noStrike" kern="0" cap="none" spc="-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j-ea"/>
            </a:endParaRPr>
          </a:p>
        </p:txBody>
      </p:sp>
      <p:pic>
        <p:nvPicPr>
          <p:cNvPr id="3" name="Grafik 2" descr="Ein Bild, das Text, Screenshot, Schrift, Diagramm enthält.&#10;&#10;Automatisch generierte Beschreibung">
            <a:extLst>
              <a:ext uri="{FF2B5EF4-FFF2-40B4-BE49-F238E27FC236}">
                <a16:creationId xmlns:a16="http://schemas.microsoft.com/office/drawing/2014/main" id="{248279CF-1CE4-5352-308D-64636186E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72"/>
          <a:stretch/>
        </p:blipFill>
        <p:spPr>
          <a:xfrm>
            <a:off x="442864" y="1137035"/>
            <a:ext cx="9354856" cy="491674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D8FD6AE-07B8-CD36-6DD5-FD43FCD98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258" y="2114926"/>
            <a:ext cx="4735641" cy="360603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C7B4B6F-D4EE-8478-41BC-33A7EB033050}"/>
              </a:ext>
            </a:extLst>
          </p:cNvPr>
          <p:cNvSpPr txBox="1"/>
          <p:nvPr/>
        </p:nvSpPr>
        <p:spPr>
          <a:xfrm>
            <a:off x="798486" y="6114677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https://ec.europa.eu/eurostat/statistics-explained/index.php?title=File:Ele_map_2023_S2_V1.png</a:t>
            </a:r>
          </a:p>
        </p:txBody>
      </p:sp>
    </p:spTree>
    <p:extLst>
      <p:ext uri="{BB962C8B-B14F-4D97-AF65-F5344CB8AC3E}">
        <p14:creationId xmlns:p14="http://schemas.microsoft.com/office/powerpoint/2010/main" val="3016149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529</Words>
  <Application>Microsoft Office PowerPoint</Application>
  <PresentationFormat>Breitbild</PresentationFormat>
  <Paragraphs>36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Abadi Extra Light</vt:lpstr>
      <vt:lpstr>Arial</vt:lpstr>
      <vt:lpstr>Calibri</vt:lpstr>
      <vt:lpstr>Carlito</vt:lpstr>
      <vt:lpstr>OriginalGaramondBT-Roman</vt:lpstr>
      <vt:lpstr>Office Theme</vt:lpstr>
      <vt:lpstr>PowerPoint-Präsentation</vt:lpstr>
      <vt:lpstr>PowerPoint-Präsentation</vt:lpstr>
      <vt:lpstr>PowerPoint-Präsentation</vt:lpstr>
      <vt:lpstr>Sweden electricity use and net import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Silva Herrmann</dc:creator>
  <cp:lastModifiedBy>Silva Herrmann</cp:lastModifiedBy>
  <cp:revision>6</cp:revision>
  <dcterms:created xsi:type="dcterms:W3CDTF">2024-09-12T09:12:05Z</dcterms:created>
  <dcterms:modified xsi:type="dcterms:W3CDTF">2024-09-13T09:38:36Z</dcterms:modified>
</cp:coreProperties>
</file>