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  <p:sldMasterId id="2147483660" r:id="rId6"/>
  </p:sldMasterIdLst>
  <p:sldIdLst>
    <p:sldId id="257" r:id="rId7"/>
    <p:sldId id="259" r:id="rId8"/>
    <p:sldId id="258" r:id="rId9"/>
    <p:sldId id="261" r:id="rId10"/>
    <p:sldId id="260" r:id="rId11"/>
    <p:sldId id="256" r:id="rId12"/>
  </p:sldIdLst>
  <p:sldSz cx="9144000" cy="6858000"/>
  <p:notesSz cx="6858000" cy="9144000"/>
  <p:defaultTextStyle>
    <a:lvl1pPr marL="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1pPr>
    <a:lvl2pPr marL="457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2pPr>
    <a:lvl3pPr marL="914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3pPr>
    <a:lvl4pPr marL="1371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4pPr>
    <a:lvl5pPr marL="18288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5pPr>
    <a:lvl6pPr marL="22860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6pPr>
    <a:lvl7pPr marL="2743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7pPr>
    <a:lvl8pPr marL="3200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8pPr>
    <a:lvl9pPr marL="3657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726228224" val="973" rev64="64" revOS="4"/>
      <pr:smFileRevision xmlns:pr="smNativeData" dt="1726228224" val="101"/>
      <pr:guideOptions xmlns:pr="smNativeData" dt="1726228224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Objects="1" showGuides="1">
      <p:cViewPr varScale="1">
        <p:scale>
          <a:sx n="57" d="100"/>
          <a:sy n="57" d="100"/>
        </p:scale>
        <p:origin x="2556" y="210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Objects="1" showGuides="1">
      <p:cViewPr>
        <p:scale>
          <a:sx n="57" d="100"/>
          <a:sy n="57" d="100"/>
        </p:scale>
        <p:origin x="2556" y="210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E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Pod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EAAAACYAAAAIAAAAAY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/>
            <a:r>
              <a:t>Kliknij, aby edytować styl wzorca podtytułów</a:t>
            </a:r>
          </a:p>
        </p:txBody>
      </p:sp>
      <p:sp>
        <p:nvSpPr>
          <p:cNvPr id="4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548F-C1DA-B6A2-945B-37F71A156262}" type="datetime1">
              <a:t/>
            </a:fld>
          </a:p>
        </p:txBody>
      </p:sp>
      <p:sp>
        <p:nvSpPr>
          <p:cNvPr id="5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2862-2CDA-B6DE-945B-DA8B6615628F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d3d3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4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0174-3ADA-B6F7-945B-CCA24F156299}" type="datetime1">
              <a:t/>
            </a:fld>
          </a:p>
        </p:txBody>
      </p:sp>
      <p:sp>
        <p:nvSpPr>
          <p:cNvPr id="5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wAa0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VM2k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6051-1FDA-B696-945B-E9C32E1562BC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Pu6+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numCol="1" spcCol="215900" anchor="b">
            <a:prstTxWarp prst="textNoShape">
              <a:avLst/>
            </a:prstTxWarp>
          </a:bodyPr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vLy8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4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CqzZ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01B9-F7DA-B6F7-945B-01A24F156254}" type="datetime1">
              <a:t/>
            </a:fld>
          </a:p>
        </p:txBody>
      </p:sp>
      <p:sp>
        <p:nvSpPr>
          <p:cNvPr id="5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4D87-C9DA-B6BB-945B-3FEE0315626A}" type="slidenum">
              <a:t/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EAAAACYAAAAIAAAAfXD///////8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Pod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EAAAACYAAAAIAAAAffD///////8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Calibri" pitchFamily="2" charset="-18"/>
                <a:cs typeface="Calibri" pitchFamily="2" charset="-18"/>
              </a:defRPr>
            </a:lvl1pPr>
          </a:lstStyle>
          <a:p>
            <a:pPr/>
            <a:r>
              <a:t>Kliknij, aby edytować styl wzorca podtytułów</a:t>
            </a:r>
          </a:p>
        </p:txBody>
      </p:sp>
      <p:sp>
        <p:nvSpPr>
          <p:cNvPr id="4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fHD///////8="/>
              </a:ext>
            </a:extLst>
          </p:cNvSpPr>
          <p:nvPr>
            <p:ph type="dt" sz="quarter" idx="10"/>
          </p:nvPr>
        </p:nvSpPr>
        <p:spPr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fld id="{37E3220F-41DA-B6D4-945B-B7816C1562E2}" type="datetime1">
              <a:t/>
            </a:fld>
          </a:p>
        </p:txBody>
      </p:sp>
      <p:sp>
        <p:nvSpPr>
          <p:cNvPr id="5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fHD///////8="/>
              </a:ext>
            </a:extLst>
          </p:cNvSpPr>
          <p:nvPr>
            <p:ph type="ftr" sz="quarter" idx="11"/>
          </p:nvPr>
        </p:nvSpPr>
        <p:spPr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  <p:sp>
        <p:nvSpPr>
          <p:cNvPr id="6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fHD///////8="/>
              </a:ext>
            </a:extLst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fld id="{37E311B2-FCDA-B6E7-945B-0AB25F15625F}" type="slidenum">
              <a:t/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4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2242-0CDA-B6D4-945B-FA816C1562AF}" type="datetime1">
              <a:t/>
            </a:fld>
          </a:p>
        </p:txBody>
      </p:sp>
      <p:sp>
        <p:nvSpPr>
          <p:cNvPr id="5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7735-7BDA-B681-945B-8DD4391562D8}" type="slidenum">
              <a:t/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/>
          <a:p>
            <a:pPr/>
            <a:r>
              <a:t>Kliknij, aby edytować style wzorca tekstów</a:t>
            </a:r>
          </a:p>
        </p:txBody>
      </p:sp>
      <p:sp>
        <p:nvSpPr>
          <p:cNvPr id="4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4C6F-21DA-B6BA-945B-D7EF02156282}" type="datetime1">
              <a:t/>
            </a:fld>
          </a:p>
        </p:txBody>
      </p:sp>
      <p:sp>
        <p:nvSpPr>
          <p:cNvPr id="5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0519-57DA-B6F3-945B-A1A64B1562F4}" type="slidenum">
              <a:t/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ytuł i 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2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4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EAAAACYAAAAIAAAAAQAAAAAAAAA="/>
              </a:ext>
            </a:extLst>
          </p:cNvSpPr>
          <p:nvPr>
            <p:ph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5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393C-72DA-B6CF-945B-849A771562D1}" type="datetime1">
              <a:t/>
            </a:fld>
          </a:p>
        </p:txBody>
      </p:sp>
      <p:sp>
        <p:nvSpPr>
          <p:cNvPr id="6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6C60-2EDA-B69A-945B-D8CF2215628D}" type="slidenum">
              <a:t/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3"/>
          <p:cNvSpPr>
            <a:spLocks noGrp="1" noChangeArrowheads="1"/>
            <a:extLst>
              <a:ext uri="smNativeData">
                <pr:smNativeData xmlns:pr="smNativeData" val="SMDATA_13_ACfkZ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/>
          <a:p>
            <a:pPr/>
            <a:r>
              <a:t>Kliknij, aby edytować style wzorca tekstów</a:t>
            </a:r>
          </a:p>
        </p:txBody>
      </p:sp>
      <p:sp>
        <p:nvSpPr>
          <p:cNvPr id="4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EAAAACYAAAAIAAAAAQAAAAAAAAA="/>
              </a:ext>
            </a:extLst>
          </p:cNvSpPr>
          <p:nvPr>
            <p:ph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5" name="TekstSlajdu2"/>
          <p:cNvSpPr>
            <a:spLocks noGrp="1" noChangeArrowheads="1"/>
            <a:extLst>
              <a:ext uri="smNativeData">
                <pr:smNativeData xmlns:pr="smNativeData" val="SMDATA_13_ACfkZ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E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/>
          <a:p>
            <a:pPr/>
            <a:r>
              <a:t>Kliknij, aby edytować style wzorca tekstów</a:t>
            </a:r>
          </a:p>
        </p:txBody>
      </p:sp>
      <p:sp>
        <p:nvSpPr>
          <p:cNvPr id="6" name="TekstSlajdu4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EAAAACYAAAAIAAAAAQAAAAAAAAA="/>
              </a:ext>
            </a:extLst>
          </p:cNvSpPr>
          <p:nvPr>
            <p:ph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7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3CB8-F6DA-B6CA-945B-009F72156255}" type="datetime1">
              <a:t/>
            </a:fld>
          </a:p>
        </p:txBody>
      </p:sp>
      <p:sp>
        <p:nvSpPr>
          <p:cNvPr id="8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9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1578-36DA-B6E3-945B-C0B65B156295}" type="slidenum">
              <a:t/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5C15-5BDA-B6AA-945B-ADFF121562F8}" type="datetime1">
              <a:t/>
            </a:fld>
          </a:p>
        </p:txBody>
      </p:sp>
      <p:sp>
        <p:nvSpPr>
          <p:cNvPr id="4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5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6AF5-BBDA-B69C-945B-4DC924156218}" type="slidenum">
              <a:t/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7821-6FDA-B68E-945B-99DB361562CC}" type="datetime1">
              <a:t/>
            </a:fld>
          </a:p>
        </p:txBody>
      </p:sp>
      <p:sp>
        <p:nvSpPr>
          <p:cNvPr id="3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4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40FB-B5DA-B6B6-945B-43E30E156216}" type="slidenum">
              <a:t/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2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4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xbkh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EAAAACYAAAAIAAAAAQAAAAAAAAA="/>
              </a:ext>
            </a:extLst>
          </p:cNvSpPr>
          <p:nvPr>
            <p:ph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Kliknij, aby edytować style wzorca tekstów</a:t>
            </a:r>
          </a:p>
        </p:txBody>
      </p:sp>
      <p:sp>
        <p:nvSpPr>
          <p:cNvPr id="5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77A5-EBDA-B681-945B-1DD439156248}" type="datetime1">
              <a:t/>
            </a:fld>
          </a:p>
        </p:txBody>
      </p:sp>
      <p:sp>
        <p:nvSpPr>
          <p:cNvPr id="6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4B7B-35DA-B6BD-945B-C3E805156296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4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07F4-BADA-B6F1-945B-4CA449156219}" type="datetime1">
              <a:t/>
            </a:fld>
          </a:p>
        </p:txBody>
      </p:sp>
      <p:sp>
        <p:nvSpPr>
          <p:cNvPr id="5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758A-C4DA-B683-945B-32D63B156267}" type="slidenum">
              <a:t/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2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Kliknij, aby edytować style wzorca tekstów</a:t>
            </a:r>
          </a:p>
        </p:txBody>
      </p:sp>
      <p:sp>
        <p:nvSpPr>
          <p:cNvPr id="4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EAAAACYAAAAIAAAAAQAAAAAAAAA="/>
              </a:ext>
            </a:extLst>
          </p:cNvSpPr>
          <p:nvPr>
            <p:ph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Kliknij, aby edytować style wzorca tekstów</a:t>
            </a:r>
          </a:p>
        </p:txBody>
      </p:sp>
      <p:sp>
        <p:nvSpPr>
          <p:cNvPr id="5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RZkh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47A6-E8DA-B6B1-945B-1EE40915624B}" type="datetime1">
              <a:t/>
            </a:fld>
          </a:p>
        </p:txBody>
      </p:sp>
      <p:sp>
        <p:nvSpPr>
          <p:cNvPr id="6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RYkh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3115-5BDA-B6C7-945B-AD927F1562F8}" type="slidenum">
              <a:t/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RZkh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4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7B4B-05DA-B68D-945B-F3D8351562A6}" type="datetime1">
              <a:t/>
            </a:fld>
          </a:p>
        </p:txBody>
      </p:sp>
      <p:sp>
        <p:nvSpPr>
          <p:cNvPr id="5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2FA1-EFDA-B6D9-945B-198C6115624C}" type="slidenum">
              <a:t/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numCol="1" spcCol="215900" anchor="b">
            <a:prstTxWarp prst="textNoShape">
              <a:avLst/>
            </a:prstTxWarp>
          </a:bodyPr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4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3A7B-35DA-B6CC-945B-C39974156296}" type="datetime1">
              <a:t/>
            </a:fld>
          </a:p>
        </p:txBody>
      </p:sp>
      <p:sp>
        <p:nvSpPr>
          <p:cNvPr id="5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13CA-84DA-B6E5-945B-72B05D156227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Y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 algn="l">
              <a:defRPr sz="4000" b="1" cap="all"/>
            </a:lvl1pPr>
          </a:lstStyle>
          <a:p>
            <a:pPr>
              <a:defRPr cap="all"/>
            </a:pPr>
            <a:r>
              <a:t>Kliknij, aby edytować styl wzorca tytułów</a:t>
            </a:r>
          </a:p>
        </p:txBody>
      </p:sp>
      <p:sp>
        <p:nvSpPr>
          <p:cNvPr id="3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Y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/>
            <a:r>
              <a:t>Kliknij, aby edytować style wzorca tekstów</a:t>
            </a:r>
          </a:p>
        </p:txBody>
      </p:sp>
      <p:sp>
        <p:nvSpPr>
          <p:cNvPr id="4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6FF7-B9DA-B699-945B-4FCC2115621A}" type="datetime1">
              <a:t/>
            </a:fld>
          </a:p>
        </p:txBody>
      </p:sp>
      <p:sp>
        <p:nvSpPr>
          <p:cNvPr id="5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1D82-CCDA-B6EB-945B-3ABE5315626F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ytuł i 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2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YAAAAAAAAA="/>
              </a:ext>
            </a:extLst>
          </p:cNvSpPr>
          <p:nvPr>
            <p:ph idx="1"/>
          </p:nvPr>
        </p:nvSpPr>
        <p:spPr>
          <a:xfrm>
            <a:off x="457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4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EAAAACYAAAAIAAAAAYAAAAAAAAA="/>
              </a:ext>
            </a:extLst>
          </p:cNvSpPr>
          <p:nvPr>
            <p:ph idx="2"/>
          </p:nvPr>
        </p:nvSpPr>
        <p:spPr>
          <a:xfrm>
            <a:off x="4648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5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7BA5-EBDA-B68D-945B-1DD835156248}" type="datetime1">
              <a:t/>
            </a:fld>
          </a:p>
        </p:txBody>
      </p:sp>
      <p:sp>
        <p:nvSpPr>
          <p:cNvPr id="6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7580-CEDA-B683-945B-38D63B15626D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3"/>
          <p:cNvSpPr>
            <a:spLocks noGrp="1" noChangeArrowheads="1"/>
            <a:extLst>
              <a:ext uri="smNativeData">
                <pr:smNativeData xmlns:pr="smNativeData" val="SMDATA_13_ACfkZ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Y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/>
            <a:r>
              <a:t>Kliknij, aby edytować style wzorca tekstów</a:t>
            </a:r>
          </a:p>
        </p:txBody>
      </p:sp>
      <p:sp>
        <p:nvSpPr>
          <p:cNvPr id="4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EAAAACYAAAAIAAAAAYAAAAAAAAA="/>
              </a:ext>
            </a:extLst>
          </p:cNvSpPr>
          <p:nvPr>
            <p:ph idx="2"/>
          </p:nvPr>
        </p:nvSpPr>
        <p:spPr>
          <a:xfrm>
            <a:off x="457200" y="2174875"/>
            <a:ext cx="4039870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5" name="TekstSlajdu2"/>
          <p:cNvSpPr>
            <a:spLocks noGrp="1" noChangeArrowheads="1"/>
            <a:extLst>
              <a:ext uri="smNativeData">
                <pr:smNativeData xmlns:pr="smNativeData" val="SMDATA_13_ACfkZ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EAAAACYAAAAIAAAAgY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/>
            <a:r>
              <a:t>Kliknij, aby edytować style wzorca tekstów</a:t>
            </a:r>
          </a:p>
        </p:txBody>
      </p:sp>
      <p:sp>
        <p:nvSpPr>
          <p:cNvPr id="6" name="TekstSlajdu4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EAAAACYAAAAIAAAAAYAAAAAAAAA="/>
              </a:ext>
            </a:extLst>
          </p:cNvSpPr>
          <p:nvPr>
            <p:ph idx="4"/>
          </p:nvPr>
        </p:nvSpPr>
        <p:spPr>
          <a:xfrm>
            <a:off x="4646930" y="2174875"/>
            <a:ext cx="4039870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7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4CB4-FADA-B6BA-945B-0CEF02156259}" type="datetime1">
              <a:t/>
            </a:fld>
          </a:p>
        </p:txBody>
      </p:sp>
      <p:sp>
        <p:nvSpPr>
          <p:cNvPr id="8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9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67EB-A5DA-B691-945B-53C429156206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KZ3D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1E1F-51DA-B6E8-945B-A7BD501562F2}" type="datetime1">
              <a:t/>
            </a:fld>
          </a:p>
        </p:txBody>
      </p:sp>
      <p:sp>
        <p:nvSpPr>
          <p:cNvPr id="4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5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j/C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1DDA-94DA-B6EB-945B-62BE53156237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464F-01DA-B6B0-945B-F7E5081562A2}" type="datetime1">
              <a:t/>
            </a:fld>
          </a:p>
        </p:txBody>
      </p:sp>
      <p:sp>
        <p:nvSpPr>
          <p:cNvPr id="3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E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4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022E-60DA-B6F4-945B-96A14C1562C3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jj4+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Y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/>
            <a:r>
              <a:t>Kliknij, aby edytować styl wzorca tytułów</a:t>
            </a:r>
          </a:p>
        </p:txBody>
      </p:sp>
      <p:sp>
        <p:nvSpPr>
          <p:cNvPr id="3" name="TekstSlajdu2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Y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4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kF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EAAAACYAAAAIAAAAAYAAAAAAAAA="/>
              </a:ext>
            </a:extLst>
          </p:cNvSpPr>
          <p:nvPr>
            <p:ph idx="2"/>
          </p:nvPr>
        </p:nvSpPr>
        <p:spPr>
          <a:xfrm>
            <a:off x="457200" y="1435100"/>
            <a:ext cx="3008630" cy="46913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/>
            <a:r>
              <a:t>Kliknij, aby edytować style wzorca tekstów</a:t>
            </a:r>
          </a:p>
        </p:txBody>
      </p:sp>
      <p:sp>
        <p:nvSpPr>
          <p:cNvPr id="5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/3D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6A38-76DA-B69C-945B-80C9241562D5}" type="datetime1">
              <a:t/>
            </a:fld>
          </a:p>
        </p:txBody>
      </p:sp>
      <p:sp>
        <p:nvSpPr>
          <p:cNvPr id="6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jj4+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45E4-AADA-B6B3-945B-5CE60B156209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Y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/>
            <a:r>
              <a:t>Kliknij, aby edytować styl wzorca tytułów</a:t>
            </a:r>
          </a:p>
        </p:txBody>
      </p:sp>
      <p:sp>
        <p:nvSpPr>
          <p:cNvPr id="3" name="TekstSlajdu2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Y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/>
            <a:r>
              <a:t>Kliknij, aby edytować style wzorca tekstów</a:t>
            </a:r>
          </a:p>
        </p:txBody>
      </p:sp>
      <p:sp>
        <p:nvSpPr>
          <p:cNvPr id="4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EAAAACYAAAAIAAAAAYAAAAAAAAA="/>
              </a:ext>
            </a:extLst>
          </p:cNvSpPr>
          <p:nvPr>
            <p:ph idx="2"/>
          </p:nvPr>
        </p:nvSpPr>
        <p:spPr>
          <a:xfrm>
            <a:off x="1791970" y="5367020"/>
            <a:ext cx="5486400" cy="805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/>
            <a:r>
              <a:t>Kliknij, aby edytować style wzorca tekstów</a:t>
            </a:r>
          </a:p>
        </p:txBody>
      </p:sp>
      <p:sp>
        <p:nvSpPr>
          <p:cNvPr id="5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E302A5-EBDA-B6F4-945B-1DA14C156248}" type="datetime1">
              <a:t/>
            </a:fld>
          </a:p>
        </p:txBody>
      </p:sp>
      <p:sp>
        <p:nvSpPr>
          <p:cNvPr id="6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3d3N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E35DB7-F9DA-B6AB-945B-0FFE1315625A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_rels/slideMaster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Projekt domyśln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EAAAACYAAAAIAAAA//////////8="/>
              </a:ext>
            </a:extLst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4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//////////8="/>
              </a:ext>
            </a:extLst>
          </p:cNvSpPr>
          <p:nvPr>
            <p:ph type="dt" sz="quarter" idx="2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/>
            <a:fld id="{37E3088E-C0DA-B6FE-945B-36AB46156263}" type="datetime1">
              <a:t/>
            </a:fld>
          </a:p>
        </p:txBody>
      </p:sp>
      <p:sp>
        <p:nvSpPr>
          <p:cNvPr id="5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/>
          </a:p>
        </p:txBody>
      </p:sp>
      <p:sp>
        <p:nvSpPr>
          <p:cNvPr id="6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/>
            <a:fld id="{37E307C0-8EDA-B6F1-945B-78A44915622D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9pPr>
    </p:titleStyle>
    <p:bodyStyle>
      <a:lvl1pPr marL="342900" marR="0" indent="-3429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1pPr>
      <a:lvl2pPr marL="742950" marR="0" indent="-28575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2pPr>
      <a:lvl3pPr marL="1143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3pPr>
      <a:lvl4pPr marL="1600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4pPr>
      <a:lvl5pPr marL="20574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5pPr>
      <a:lvl6pPr marL="25146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6pPr>
      <a:lvl7pPr marL="29718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7pPr>
      <a:lvl8pPr marL="3429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8pPr>
      <a:lvl9pPr marL="3886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9pPr>
    </p:bodyStyle>
    <p:otherStyle>
      <a:lvl1pPr marL="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9pPr>
    </p:otherStyle>
  </p:txStyles>
</p:sldMaster>
</file>

<file path=ppt/slideMasters/slideMaster2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Projekt domyśln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EAAAACYAAAAIAAAA//////////8="/>
              </a:ext>
            </a:extLst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r>
              <a:t>Kliknij, aby edytować styl wzorca tytułów</a:t>
            </a:r>
          </a:p>
        </p:txBody>
      </p:sp>
      <p:sp>
        <p:nvSpPr>
          <p:cNvPr id="3" name="Tekst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  <a:r>
              <a:t>Kliknij, aby edytować style wzorca tekstów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4" name="ObszarDatyGodziny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ycAAPAPAABZKQAAEAAAACYAAAAIAAAA//////////8="/>
              </a:ext>
            </a:extLst>
          </p:cNvSpPr>
          <p:nvPr>
            <p:ph type="dt" sz="quarter" idx="2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/>
            <a:fld id="{37E36EB9-F7DA-B698-945B-01CD20156254}" type="datetime1">
              <a:t/>
            </a:fld>
          </a:p>
        </p:txBody>
      </p:sp>
      <p:sp>
        <p:nvSpPr>
          <p:cNvPr id="5" name="ObszarStopki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yc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/>
          </a:p>
        </p:txBody>
      </p:sp>
      <p:sp>
        <p:nvSpPr>
          <p:cNvPr id="6" name="ObszarNumeru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yc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/>
            <a:fld id="{37E34DC1-8FDA-B6BB-945B-79EE0315622C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marR="0" indent="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9pPr>
    </p:titleStyle>
    <p:bodyStyle>
      <a:lvl1pPr marL="342900" marR="0" indent="-3429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1pPr>
      <a:lvl2pPr marL="742950" marR="0" indent="-28575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2pPr>
      <a:lvl3pPr marL="1143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3pPr>
      <a:lvl4pPr marL="1600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4pPr>
      <a:lvl5pPr marL="20574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9pPr>
    </p:bodyStyle>
    <p:otherStyle>
      <a:lvl1pPr marL="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GBAAA6gMAABY0AAD2DAAAAAAAACYAAAAIAAAAfXD///////8="/>
              </a:ext>
            </a:extLst>
          </p:cNvSpPr>
          <p:nvPr>
            <p:ph type="ctrTitle"/>
          </p:nvPr>
        </p:nvSpPr>
        <p:spPr>
          <a:xfrm>
            <a:off x="694690" y="636270"/>
            <a:ext cx="7772400" cy="1470660"/>
          </a:xfr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>
              <a:defRPr sz="3200">
                <a:solidFill>
                  <a:schemeClr val="tx1"/>
                </a:solidFill>
              </a:defRPr>
            </a:pPr>
            <a:r>
              <a:rPr b="1"/>
              <a:t>Understanding PPA, CfD &amp; RAB</a:t>
            </a:r>
            <a:br/>
            <a:r>
              <a:rPr sz="2000"/>
              <a:t>financing schemes</a:t>
            </a:r>
            <a:br/>
            <a:r>
              <a:t>Many ways for taxpayers</a:t>
            </a:r>
            <a:br/>
            <a:r>
              <a:t>to subsidize nuclear power new build</a:t>
            </a:r>
            <a:br/>
            <a:r>
              <a:rPr sz="2300"/>
              <a:t>in EU27+ (and the Globe)</a:t>
            </a:r>
            <a:endParaRPr sz="2400"/>
          </a:p>
        </p:txBody>
      </p:sp>
      <p:sp>
        <p:nvSpPr>
          <p:cNvPr id="3" name="Pod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EAAAAGAAAATrFpAP///wA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OsWkA////AAAAAAAAAAAAAAAAAAAAAAAAAAAAAAAAAAAAAAAAAAAAAAAAAn9/fwCAgIADzMzMAMDA/wB/f38AAAAAAAAAAAAAAAAAAAAAAAAAAAAhAAAAGAAAABQAAAB+CAAAehAAAN4vAABCGwAAAAAAACYAAAAIAAAAfXD///////8="/>
              </a:ext>
            </a:extLst>
          </p:cNvSpPr>
          <p:nvPr>
            <p:ph type="subTitle" idx="1"/>
          </p:nvPr>
        </p:nvSpPr>
        <p:spPr>
          <a:xfrm>
            <a:off x="1380490" y="2678430"/>
            <a:ext cx="6400800" cy="1752600"/>
          </a:xfrm>
          <a:gradFill flip="none" rotWithShape="0">
            <a:gsLst>
              <a:gs pos="0">
                <a:srgbClr val="FFFFFF"/>
              </a:gs>
              <a:gs pos="100000">
                <a:srgbClr val="4EB169"/>
              </a:gs>
            </a:gsLst>
            <a:path path="circle"/>
            <a:tileRect/>
          </a:gradFill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 algn="ctr">
              <a:defRPr sz="500" b="1"/>
            </a:pPr>
          </a:p>
          <a:p>
            <a:pPr algn="ctr">
              <a:defRPr sz="2400" b="1"/>
            </a:pPr>
            <a:r>
              <a:t>Proposed financing scheme in Poland</a:t>
            </a:r>
          </a:p>
          <a:p>
            <a:pPr algn="ctr">
              <a:defRPr sz="2400"/>
            </a:pPr>
            <a:r>
              <a:rPr sz="2000"/>
              <a:t>for the planned NPP-1</a:t>
            </a:r>
            <a:br/>
            <a:r>
              <a:rPr sz="1600"/>
              <a:t>(Lubiatowo-Kopalino)</a:t>
            </a:r>
            <a:endParaRPr sz="1600"/>
          </a:p>
          <a:p>
            <a:pPr algn="ctr">
              <a:defRPr sz="500"/>
            </a:pPr>
          </a:p>
          <a:p>
            <a:pPr algn="ctr">
              <a:defRPr sz="2400"/>
            </a:pPr>
            <a:r>
              <a:t>Current status &amp; discussion</a:t>
            </a:r>
          </a:p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</a:p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t>Workshop</a:t>
            </a:r>
          </a:p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500"/>
            </a:pPr>
          </a:p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sz="2000"/>
              <a:t>within the </a:t>
            </a:r>
            <a:r>
              <a:rPr sz="2000" b="1"/>
              <a:t>Joint Project</a:t>
            </a:r>
            <a:r>
              <a:rPr sz="2000"/>
              <a:t> / </a:t>
            </a:r>
            <a:r>
              <a:rPr sz="2000" b="1"/>
              <a:t>NRPC</a:t>
            </a:r>
          </a:p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</a:p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i="1"/>
            </a:pPr>
            <a:r>
              <a:t>13th September, 2024</a:t>
            </a:r>
          </a:p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00" i="1"/>
            </a:pPr>
          </a:p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i="1"/>
            </a:pPr>
            <a:r>
              <a:t>on-line (Zoom)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EAAAAAAAAAk5M5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TkzkL////AQAAAAAAAAAAAAAAAAAAAAAAAAAAAAAAAAAAAAAAAAAAAAAAAn9/fwCAgIADzMzMAMDA/wB/f38AAAAAAAAAAAAAAAAAAAAAAAAAAAAhAAAAGAAAABQAAAA4BAAAMAEAAAg0AABjCAAAEAAAACYAAAAIAAAAfXL///////8="/>
              </a:ext>
            </a:extLst>
          </p:cNvSpPr>
          <p:nvPr>
            <p:ph type="ctrTitle"/>
          </p:nvPr>
        </p:nvSpPr>
        <p:spPr>
          <a:xfrm rot="21579512">
            <a:off x="685800" y="193040"/>
            <a:ext cx="7772400" cy="1170305"/>
          </a:xfrm>
          <a:solidFill>
            <a:schemeClr val="accent5"/>
          </a:solidFill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 algn="ctr">
              <a:defRPr sz="3200"/>
            </a:pPr>
            <a:r>
              <a:rPr sz="3700" b="1"/>
              <a:t>Product</a:t>
            </a:r>
            <a:br/>
            <a:r>
              <a:rPr sz="2700"/>
              <a:t>reactor technology, supplier, construction, milestones</a:t>
            </a:r>
            <a:endParaRPr sz="2800"/>
          </a:p>
        </p:txBody>
      </p:sp>
      <p:sp>
        <p:nvSpPr>
          <p:cNvPr id="3" name="Pod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mAgAARQkAANo1AAArKAAAAAAAACYAAAAIAAAAfXD///////8="/>
              </a:ext>
            </a:extLst>
          </p:cNvSpPr>
          <p:nvPr>
            <p:ph type="subTitle" idx="1"/>
          </p:nvPr>
        </p:nvSpPr>
        <p:spPr>
          <a:xfrm>
            <a:off x="430530" y="1506855"/>
            <a:ext cx="8323580" cy="5022850"/>
          </a:xfr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 marL="720090" marR="36195" indent="-467995" algn="l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"/>
            </a:pPr>
            <a:r>
              <a:t>NPP-1: three units at one site</a:t>
            </a:r>
            <a:r>
              <a:rPr sz="2000"/>
              <a:t> (</a:t>
            </a:r>
            <a:r>
              <a:rPr sz="2000" i="1"/>
              <a:t>Choczewo</a:t>
            </a:r>
            <a:r>
              <a:rPr sz="2000"/>
              <a:t>)</a:t>
            </a:r>
            <a:endParaRPr sz="3600"/>
          </a:p>
          <a:p>
            <a:pPr marL="720090" marR="36195" indent="-467995" algn="l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"/>
            </a:pPr>
            <a:r>
              <a:rPr b="1"/>
              <a:t>AP-1000</a:t>
            </a:r>
            <a:r>
              <a:t> (from WEC)</a:t>
            </a:r>
            <a:br/>
            <a:r>
              <a:t>	</a:t>
            </a:r>
            <a:r>
              <a:rPr sz="2400"/>
              <a:t>3 x 1170 MWe net (1250 MWe gross)</a:t>
            </a:r>
            <a:endParaRPr sz="2400"/>
          </a:p>
          <a:p>
            <a:pPr marL="720090" marR="36195" indent="-467995" algn="l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"/>
            </a:pPr>
            <a:r>
              <a:t>to be constructed (EPC) by </a:t>
            </a:r>
            <a:r>
              <a:rPr b="1"/>
              <a:t>Bechtel</a:t>
            </a:r>
            <a:endParaRPr b="1"/>
          </a:p>
          <a:p>
            <a:pPr marL="720090" marR="36195" indent="-467995" algn="l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"/>
            </a:pPr>
            <a:r>
              <a:t>to be developed by </a:t>
            </a:r>
            <a:r>
              <a:rPr b="1"/>
              <a:t>PEJ</a:t>
            </a:r>
            <a:r>
              <a:t> company</a:t>
            </a:r>
          </a:p>
          <a:p>
            <a:pPr lvl="3" marL="720090" marR="36195" indent="0" algn="l" defTabSz="449580">
              <a:spcBef>
                <a:spcPts val="100"/>
              </a:spcBef>
              <a:spcAft>
                <a:spcPts val="200"/>
              </a:spcAft>
              <a:buFont typeface="Symbol" pitchFamily="1" charset="2"/>
              <a:buChar char=""/>
              <a:tabLst>
                <a:tab pos="504190" algn="l"/>
              </a:tabLst>
              <a:defRPr sz="2700"/>
            </a:pPr>
            <a:r>
              <a:t> Poland‘s SPV for NPP-1; </a:t>
            </a:r>
            <a:r>
              <a:rPr b="1"/>
              <a:t>State-owned investor</a:t>
            </a:r>
            <a:endParaRPr b="1"/>
          </a:p>
          <a:p>
            <a:pPr marL="720090" marR="36195" indent="-467995" algn="l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"/>
            </a:pPr>
            <a:r>
              <a:t>to be </a:t>
            </a:r>
            <a:r>
              <a:rPr b="1"/>
              <a:t>completed</a:t>
            </a:r>
            <a:r>
              <a:t> </a:t>
            </a:r>
            <a:r>
              <a:rPr sz="2400"/>
              <a:t>(commissioning ending)</a:t>
            </a:r>
            <a:r>
              <a:t> in: </a:t>
            </a:r>
            <a:r>
              <a:rPr b="1"/>
              <a:t>2036</a:t>
            </a:r>
            <a:r>
              <a:t>, 2037 and 2038 </a:t>
            </a:r>
            <a:r>
              <a:rPr sz="2400"/>
              <a:t>respectively</a:t>
            </a:r>
            <a:r>
              <a:rPr sz="1800"/>
              <a:t> (unofficial but public declarations)</a:t>
            </a:r>
            <a:endParaRPr sz="2000"/>
          </a:p>
          <a:p>
            <a:pPr marL="935990" marR="36195" indent="107950" algn="l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"/>
              <a:defRPr sz="2700"/>
            </a:pPr>
            <a:r>
              <a:rPr b="1"/>
              <a:t>		safety concrete</a:t>
            </a:r>
            <a:r>
              <a:t> to be poured in 2028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E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BAAAMAEAAAg0AABjCAAAEAAAACYAAAAIAAAA//////////8="/>
              </a:ext>
            </a:extLst>
          </p:cNvSpPr>
          <p:nvPr/>
        </p:nvSpPr>
        <p:spPr>
          <a:xfrm rot="21579512">
            <a:off x="685800" y="193040"/>
            <a:ext cx="7772400" cy="117030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numCol="1" spcCol="215900" anchor="ctr"/>
          <a:lstStyle/>
          <a:p>
            <a:pPr algn="ctr">
              <a:defRPr sz="3200"/>
            </a:pPr>
            <a:r>
              <a:rPr sz="3700" b="1"/>
              <a:t>Selling mode</a:t>
            </a:r>
            <a:br/>
            <a:r>
              <a:rPr sz="2700"/>
              <a:t>money, contracts, support, milestones</a:t>
            </a:r>
            <a:endParaRPr sz="2800"/>
          </a:p>
        </p:txBody>
      </p:sp>
      <p:sp>
        <p:nvSpPr>
          <p:cNvPr id="3" name="PodtytułSlajdu1"/>
          <p:cNvSpPr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wAAAAUAoAAC03AAA2KQAAAAAAACYAAAAIAAAA//////////8="/>
              </a:ext>
            </a:extLst>
          </p:cNvSpPr>
          <p:nvPr/>
        </p:nvSpPr>
        <p:spPr>
          <a:xfrm>
            <a:off x="71120" y="1676400"/>
            <a:ext cx="8898255" cy="5022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marL="720090" marR="36195" indent="-467995">
              <a:spcBef>
                <a:spcPts val="100"/>
              </a:spcBef>
              <a:spcAft>
                <a:spcPts val="400"/>
              </a:spcAft>
              <a:buFont typeface="Wingdings" pitchFamily="0" charset="2"/>
              <a:buChar char=""/>
              <a:defRPr sz="3200"/>
            </a:pPr>
            <a:r>
              <a:t>CapEx (</a:t>
            </a:r>
            <a:r>
              <a:rPr sz="2400"/>
              <a:t>predicted</a:t>
            </a:r>
            <a:r>
              <a:rPr sz="3600"/>
              <a:t> total cost 3 units):</a:t>
            </a:r>
            <a:br/>
            <a:r>
              <a:rPr sz="3600"/>
              <a:t>ca. </a:t>
            </a:r>
            <a:r>
              <a:rPr sz="3600" b="1"/>
              <a:t>EUR 40 bn</a:t>
            </a:r>
            <a:r>
              <a:rPr sz="2400"/>
              <a:t> (ca. PLN 200bn)</a:t>
            </a:r>
            <a:endParaRPr sz="3600"/>
          </a:p>
          <a:p>
            <a:pPr marL="720090" marR="36195" indent="-467995">
              <a:spcBef>
                <a:spcPts val="100"/>
              </a:spcBef>
              <a:spcAft>
                <a:spcPts val="400"/>
              </a:spcAft>
              <a:buFont typeface="Wingdings" pitchFamily="0" charset="2"/>
              <a:buChar char=""/>
              <a:defRPr sz="3000"/>
            </a:pPr>
            <a:r>
              <a:t>no tender for reactor technology supplying was run</a:t>
            </a:r>
          </a:p>
          <a:p>
            <a:pPr lvl="8" marL="1332230" marR="36195" indent="-467995">
              <a:spcBef>
                <a:spcPts val="100"/>
              </a:spcBef>
              <a:spcAft>
                <a:spcPts val="200"/>
              </a:spcAft>
              <a:buFont typeface="Symbol" pitchFamily="1" charset="2"/>
              <a:buChar char=""/>
              <a:defRPr sz="2200"/>
            </a:pPr>
            <a:r>
              <a:t>offers from two other consortia submitted: </a:t>
            </a:r>
            <a:r>
              <a:rPr b="1"/>
              <a:t>EDF</a:t>
            </a:r>
            <a:r>
              <a:t> and </a:t>
            </a:r>
            <a:r>
              <a:rPr b="1"/>
              <a:t>KHNP</a:t>
            </a:r>
          </a:p>
          <a:p>
            <a:pPr marL="720090" marR="36195" indent="-467995">
              <a:spcBef>
                <a:spcPts val="100"/>
              </a:spcBef>
              <a:spcAft>
                <a:spcPts val="400"/>
              </a:spcAft>
              <a:buFont typeface="Wingdings" pitchFamily="0" charset="2"/>
              <a:buChar char=""/>
              <a:defRPr sz="3200"/>
            </a:pPr>
            <a:r>
              <a:t>no tender for EPC is intended</a:t>
            </a:r>
          </a:p>
          <a:p>
            <a:pPr marL="720090" marR="36195" indent="-467995">
              <a:spcBef>
                <a:spcPts val="100"/>
              </a:spcBef>
              <a:spcAft>
                <a:spcPts val="400"/>
              </a:spcAft>
              <a:buFont typeface="Wingdings" pitchFamily="0" charset="2"/>
              <a:buChar char=""/>
              <a:defRPr sz="3200"/>
            </a:pPr>
            <a:r>
              <a:t>in terms of EU State-aid rules:</a:t>
            </a:r>
          </a:p>
          <a:p>
            <a:pPr marL="1296035" marR="36195" indent="-431800">
              <a:spcBef>
                <a:spcPts val="100"/>
              </a:spcBef>
              <a:spcAft>
                <a:spcPts val="200"/>
              </a:spcAft>
              <a:buFont typeface="Symbol" pitchFamily="1" charset="2"/>
              <a:buChar char=""/>
              <a:defRPr sz="2300"/>
            </a:pPr>
            <a:r>
              <a:t>aprovals &amp; exclusions sought by PL gov't from the EC</a:t>
            </a:r>
          </a:p>
          <a:p>
            <a:pPr marL="1296035" marR="36195" indent="-431800">
              <a:spcBef>
                <a:spcPts val="100"/>
              </a:spcBef>
              <a:spcAft>
                <a:spcPts val="200"/>
              </a:spcAft>
              <a:buFont typeface="Symbol" pitchFamily="1" charset="2"/>
              <a:buChar char=""/>
              <a:defRPr sz="2300"/>
            </a:pPr>
            <a:r>
              <a:t>pre-notification negotiations started only in September 2023</a:t>
            </a:r>
          </a:p>
          <a:p>
            <a:pPr marL="1296035" marR="36195" indent="-431800">
              <a:spcBef>
                <a:spcPts val="100"/>
              </a:spcBef>
              <a:spcAft>
                <a:spcPts val="200"/>
              </a:spcAft>
              <a:buFont typeface="Symbol" pitchFamily="1" charset="2"/>
              <a:buChar char=""/>
              <a:defRPr sz="2300"/>
            </a:pPr>
            <a:r>
              <a:t>pending notification procedure (start planned very soon, completion Q2 2025)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1"/>
          <p:cNvSpPr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E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BAAANgAAAAg0AABpBwAAEAAAACYAAAAIAAAA//////////8="/>
              </a:ext>
            </a:extLst>
          </p:cNvSpPr>
          <p:nvPr/>
        </p:nvSpPr>
        <p:spPr>
          <a:xfrm rot="21579512">
            <a:off x="685800" y="34290"/>
            <a:ext cx="7772400" cy="117030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numCol="1" spcCol="215900" anchor="ctr"/>
          <a:lstStyle/>
          <a:p>
            <a:pPr algn="ctr">
              <a:defRPr sz="3200"/>
            </a:pPr>
            <a:r>
              <a:rPr sz="3700" b="1"/>
              <a:t>Selling mode</a:t>
            </a:r>
            <a:r>
              <a:t> (cont’d)</a:t>
            </a:r>
            <a:br/>
            <a:r>
              <a:rPr sz="2700"/>
              <a:t>money, contracts, support, time &amp; timing</a:t>
            </a:r>
            <a:endParaRPr sz="2700"/>
          </a:p>
        </p:txBody>
      </p:sp>
      <p:sp>
        <p:nvSpPr>
          <p:cNvPr id="3" name="Prostokąt2"/>
          <p:cNvSpPr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AAAAqAcAAC03AABBKgAAEAAAACYAAAAIAAAA//////////8="/>
              </a:ext>
            </a:extLst>
          </p:cNvSpPr>
          <p:nvPr/>
        </p:nvSpPr>
        <p:spPr>
          <a:xfrm>
            <a:off x="71755" y="1244600"/>
            <a:ext cx="8897620" cy="56241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marL="720090" marR="36195" indent="-467995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"/>
              <a:defRPr sz="3000"/>
            </a:pPr>
            <a:r>
              <a:rPr b="1"/>
              <a:t>no main business contracts</a:t>
            </a:r>
            <a:r>
              <a:t> with PL signed to date:</a:t>
            </a:r>
          </a:p>
          <a:p>
            <a:pPr lvl="1" marL="1296035" marR="36195" indent="-467995">
              <a:spcBef>
                <a:spcPts val="100"/>
              </a:spcBef>
              <a:spcAft>
                <a:spcPts val="200"/>
              </a:spcAft>
              <a:buFont typeface="Wingdings" pitchFamily="2" charset="2"/>
              <a:buChar char=""/>
              <a:defRPr sz="2400"/>
            </a:pPr>
            <a:r>
              <a:t>for reactor tech supplying</a:t>
            </a:r>
          </a:p>
          <a:p>
            <a:pPr lvl="2" marL="1800225" marR="36195" indent="-467995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"/>
              <a:defRPr sz="2400"/>
            </a:pPr>
            <a:r>
              <a:rPr sz="2000"/>
              <a:t>WEC „selected“, but appointed only through the PL govt's decree of November 2022</a:t>
            </a:r>
            <a:endParaRPr sz="2000"/>
          </a:p>
          <a:p>
            <a:pPr lvl="1" marL="1296035" marR="36195" indent="-467995">
              <a:spcBef>
                <a:spcPts val="100"/>
              </a:spcBef>
              <a:spcAft>
                <a:spcPts val="200"/>
              </a:spcAft>
              <a:buFont typeface="Wingdings" pitchFamily="2" charset="2"/>
              <a:buChar char=""/>
              <a:defRPr sz="2400"/>
            </a:pPr>
            <a:r>
              <a:t>for EPC</a:t>
            </a:r>
          </a:p>
          <a:p>
            <a:pPr lvl="1" marL="1800225" marR="36195" indent="-467995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"/>
              <a:defRPr sz="2400"/>
            </a:pPr>
            <a:r>
              <a:rPr sz="2000"/>
              <a:t>Bechtel „in the game“ likely by passive (default) association &amp;  natural touching with WEC</a:t>
            </a:r>
            <a:endParaRPr sz="2000"/>
          </a:p>
          <a:p>
            <a:pPr marL="720090" marR="36195" indent="-467995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"/>
              <a:defRPr sz="2800"/>
            </a:pPr>
            <a:r>
              <a:rPr b="1"/>
              <a:t>no final investment decision</a:t>
            </a:r>
            <a:r>
              <a:t> (FID) taken to date</a:t>
            </a:r>
          </a:p>
          <a:p>
            <a:pPr marL="720090" marR="36195" indent="-467995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"/>
              <a:defRPr sz="3000"/>
            </a:pPr>
            <a:r>
              <a:t>financing </a:t>
            </a:r>
            <a:r>
              <a:rPr b="1"/>
              <a:t>support promised</a:t>
            </a:r>
            <a:r>
              <a:t> from the US side:</a:t>
            </a:r>
          </a:p>
          <a:p>
            <a:pPr marL="1259840" marR="36195" indent="-467995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"/>
              <a:defRPr sz="2400"/>
            </a:pPr>
            <a:r>
              <a:t>mainly the</a:t>
            </a:r>
            <a:r>
              <a:rPr b="1"/>
              <a:t> US EXIM Bank</a:t>
            </a:r>
            <a:r>
              <a:t>;</a:t>
            </a:r>
          </a:p>
          <a:p>
            <a:pPr marL="1259840" marR="36195" indent="-467995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"/>
              <a:defRPr sz="2000"/>
            </a:pPr>
            <a:r>
              <a:t>maybe International Development Finance Corporation (DFC);</a:t>
            </a:r>
          </a:p>
          <a:p>
            <a:pPr marL="1259840" marR="36195" indent="-467995">
              <a:spcBef>
                <a:spcPts val="100"/>
              </a:spcBef>
              <a:spcAft>
                <a:spcPts val="200"/>
              </a:spcAft>
              <a:buFont typeface="Wingdings" pitchFamily="2" charset="2"/>
              <a:buChar char=""/>
              <a:defRPr sz="2400"/>
            </a:pPr>
            <a:r>
              <a:t>has not arrived at concrete decisions to date (signing of contracts, agremeents etc.);</a:t>
            </a:r>
          </a:p>
          <a:p>
            <a:pPr marL="1259840" marR="36195" indent="-467995">
              <a:spcBef>
                <a:spcPts val="100"/>
              </a:spcBef>
              <a:spcAft>
                <a:spcPts val="200"/>
              </a:spcAft>
              <a:buFont typeface="Wingdings" pitchFamily="2" charset="2"/>
              <a:buChar char=""/>
              <a:defRPr sz="2400"/>
            </a:pPr>
            <a:r>
              <a:t>no concrete amounts been declared to date</a:t>
            </a:r>
          </a:p>
          <a:p>
            <a:pPr marL="720090" marR="36195" indent="-467995" algn="l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"/>
              <a:defRPr sz="3000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1"/>
          <p:cNvSpPr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E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BAAANgAAAAg0AAAtBgAAEAAAACYAAAAIAAAA//////////8="/>
              </a:ext>
            </a:extLst>
          </p:cNvSpPr>
          <p:nvPr/>
        </p:nvSpPr>
        <p:spPr>
          <a:xfrm rot="21579512">
            <a:off x="685800" y="34290"/>
            <a:ext cx="7772400" cy="9696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numCol="1" spcCol="215900" anchor="ctr"/>
          <a:lstStyle/>
          <a:p>
            <a:pPr algn="ctr">
              <a:defRPr sz="3200"/>
            </a:pPr>
            <a:r>
              <a:rPr sz="3700" b="1"/>
              <a:t>Selling mode</a:t>
            </a:r>
            <a:r>
              <a:t> (cont’d)</a:t>
            </a:r>
            <a:br/>
            <a:r>
              <a:rPr sz="2700"/>
              <a:t>money, scheme, sourcing, time &amp; timing</a:t>
            </a:r>
            <a:endParaRPr sz="2700"/>
          </a:p>
        </p:txBody>
      </p:sp>
      <p:sp>
        <p:nvSpPr>
          <p:cNvPr id="3" name="Prostokąt2"/>
          <p:cNvSpPr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AAAAfAYAAJ43AAAVKQAAAAAAACYAAAAIAAAA//////////8="/>
              </a:ext>
            </a:extLst>
          </p:cNvSpPr>
          <p:nvPr/>
        </p:nvSpPr>
        <p:spPr>
          <a:xfrm>
            <a:off x="71755" y="1054100"/>
            <a:ext cx="8969375" cy="56241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marL="720090" marR="36195" indent="-467995" algn="l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"/>
              <a:defRPr sz="3000"/>
            </a:pPr>
            <a:r>
              <a:rPr sz="2700" b="1"/>
              <a:t>no financing scheme presented</a:t>
            </a:r>
            <a:r>
              <a:rPr sz="1800"/>
              <a:t> in its entirety since programme conception</a:t>
            </a:r>
            <a:endParaRPr sz="2800"/>
          </a:p>
          <a:p>
            <a:pPr marL="720090" marR="36195" indent="-467995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"/>
              <a:defRPr sz="2400"/>
            </a:pPr>
            <a:r>
              <a:rPr sz="2700"/>
              <a:t>scheme for </a:t>
            </a:r>
            <a:r>
              <a:rPr sz="2700" b="1" u="sng"/>
              <a:t>construction</a:t>
            </a:r>
            <a:r>
              <a:rPr sz="2700"/>
              <a:t> phase:</a:t>
            </a:r>
            <a:r>
              <a:t> overall, has remained unknown; </a:t>
            </a:r>
            <a:r>
              <a:rPr sz="2000"/>
              <a:t>but assumptions reportedly exist (used for talks with the EC)</a:t>
            </a:r>
            <a:endParaRPr sz="2000"/>
          </a:p>
          <a:p>
            <a:pPr marL="1188085" marR="36195" indent="-467995" algn="l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"/>
              <a:defRPr sz="3000"/>
            </a:pPr>
            <a:r>
              <a:rPr sz="1800"/>
              <a:t>elements of scheme</a:t>
            </a:r>
            <a:endParaRPr sz="1800"/>
          </a:p>
          <a:p>
            <a:pPr marL="1548130" marR="36195" indent="-467995" algn="l">
              <a:spcBef>
                <a:spcPts val="100"/>
              </a:spcBef>
              <a:spcAft>
                <a:spcPts val="200"/>
              </a:spcAft>
              <a:buFont typeface="Symbol" pitchFamily="1" charset="2"/>
              <a:buChar char=""/>
              <a:defRPr sz="3000"/>
            </a:pPr>
            <a:r>
              <a:rPr b="1"/>
              <a:t>equity increase</a:t>
            </a:r>
            <a:r>
              <a:t>:</a:t>
            </a:r>
          </a:p>
          <a:p>
            <a:pPr marL="1908175" marR="36195" indent="-467995" algn="l">
              <a:spcBef>
                <a:spcPts val="100"/>
              </a:spcBef>
              <a:spcAft>
                <a:spcPts val="200"/>
              </a:spcAft>
              <a:buFont typeface="Wingdings" pitchFamily="2" charset="2"/>
              <a:buChar char=""/>
              <a:defRPr sz="3000"/>
            </a:pPr>
            <a:r>
              <a:rPr sz="2300"/>
              <a:t>by ca. </a:t>
            </a:r>
            <a:r>
              <a:rPr sz="2300" b="1"/>
              <a:t>EUR 14 bn</a:t>
            </a:r>
            <a:r>
              <a:rPr sz="2300"/>
              <a:t> (PLN 60.2bn)</a:t>
            </a:r>
            <a:r>
              <a:rPr sz="1800"/>
              <a:t> </a:t>
            </a:r>
            <a:r>
              <a:rPr sz="1600"/>
              <a:t>from almost EUR 0.7 bn (PLN 3bn)</a:t>
            </a:r>
            <a:endParaRPr sz="2400"/>
          </a:p>
          <a:p>
            <a:pPr marL="1908175" marR="36195" indent="-467995" algn="l">
              <a:spcBef>
                <a:spcPts val="100"/>
              </a:spcBef>
              <a:spcAft>
                <a:spcPts val="200"/>
              </a:spcAft>
              <a:buFont typeface="Wingdings" pitchFamily="2" charset="2"/>
              <a:buChar char=""/>
              <a:defRPr sz="3000"/>
            </a:pPr>
            <a:r>
              <a:rPr sz="2000"/>
              <a:t>spread in 6 years:</a:t>
            </a:r>
            <a:br/>
            <a:r>
              <a:rPr sz="2000" b="1"/>
              <a:t>PLN</a:t>
            </a:r>
            <a:r>
              <a:rPr sz="2000"/>
              <a:t> </a:t>
            </a:r>
            <a:r>
              <a:rPr sz="2000" b="1"/>
              <a:t>4.6 bn</a:t>
            </a:r>
            <a:r>
              <a:rPr sz="2000"/>
              <a:t> (in 2025), 11 bn, </a:t>
            </a:r>
            <a:r>
              <a:rPr sz="2000" b="1"/>
              <a:t>14</a:t>
            </a:r>
            <a:r>
              <a:rPr sz="2000"/>
              <a:t> bn, 13 bn, 11 bn and 6.6 bn</a:t>
            </a:r>
            <a:endParaRPr sz="2400"/>
          </a:p>
          <a:p>
            <a:pPr marL="1908175" marR="36195" indent="-467995" algn="l">
              <a:spcBef>
                <a:spcPts val="100"/>
              </a:spcBef>
              <a:spcAft>
                <a:spcPts val="200"/>
              </a:spcAft>
              <a:buFont typeface="Wingdings" pitchFamily="2" charset="2"/>
              <a:buChar char=""/>
              <a:defRPr sz="3000"/>
            </a:pPr>
            <a:r>
              <a:rPr sz="2300"/>
              <a:t>source: </a:t>
            </a:r>
            <a:r>
              <a:rPr sz="2300" b="1"/>
              <a:t>direct</a:t>
            </a:r>
            <a:r>
              <a:rPr sz="2300"/>
              <a:t> feed </a:t>
            </a:r>
            <a:r>
              <a:rPr sz="1800"/>
              <a:t>from</a:t>
            </a:r>
            <a:r>
              <a:rPr sz="2400"/>
              <a:t> </a:t>
            </a:r>
            <a:r>
              <a:rPr sz="2400" b="1"/>
              <a:t>State budget</a:t>
            </a:r>
            <a:br/>
            <a:r>
              <a:rPr sz="1800"/>
              <a:t>and/or</a:t>
            </a:r>
            <a:r>
              <a:rPr sz="2400"/>
              <a:t> </a:t>
            </a:r>
            <a:r>
              <a:rPr sz="2400" b="1"/>
              <a:t>Treasury bonds</a:t>
            </a:r>
            <a:endParaRPr sz="2500"/>
          </a:p>
          <a:p>
            <a:pPr marL="1080135" marR="36195" indent="0" algn="l">
              <a:spcBef>
                <a:spcPts val="100"/>
              </a:spcBef>
              <a:spcAft>
                <a:spcPts val="200"/>
              </a:spcAft>
              <a:buFont typeface="Symbol" pitchFamily="1" charset="2"/>
              <a:buChar char=""/>
              <a:defRPr sz="2800"/>
            </a:pPr>
            <a:r>
              <a:rPr sz="2400"/>
              <a:t> </a:t>
            </a:r>
            <a:r>
              <a:rPr sz="1800"/>
              <a:t>split of total investment outlays:</a:t>
            </a:r>
            <a:endParaRPr sz="1800"/>
          </a:p>
          <a:p>
            <a:pPr marL="1440180" marR="36195" indent="0" algn="l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"/>
              <a:defRPr sz="2300"/>
            </a:pPr>
            <a:r>
              <a:rPr b="1"/>
              <a:t> own</a:t>
            </a:r>
            <a:r>
              <a:t> financing: </a:t>
            </a:r>
            <a:r>
              <a:rPr b="1"/>
              <a:t>30</a:t>
            </a:r>
            <a:r>
              <a:t> percent</a:t>
            </a:r>
          </a:p>
          <a:p>
            <a:pPr marL="1440180" marR="36195" indent="0" algn="l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"/>
              <a:defRPr sz="2300"/>
            </a:pPr>
            <a:r>
              <a:rPr b="1"/>
              <a:t> debt</a:t>
            </a:r>
            <a:r>
              <a:t> financing: </a:t>
            </a:r>
            <a:r>
              <a:rPr b="1"/>
              <a:t>70 percent</a:t>
            </a:r>
            <a:endParaRPr b="1"/>
          </a:p>
          <a:p>
            <a:pPr marL="720090" marR="36195" indent="-467995" algn="l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"/>
              <a:defRPr sz="2700"/>
            </a:pPr>
            <a:r>
              <a:t>scheme for </a:t>
            </a:r>
            <a:r>
              <a:rPr b="1" u="sng"/>
              <a:t>operational</a:t>
            </a:r>
            <a:r>
              <a:t> phase: </a:t>
            </a:r>
            <a:r>
              <a:rPr b="1"/>
              <a:t>CfD </a:t>
            </a:r>
            <a:r>
              <a:t>(two-way)</a:t>
            </a:r>
          </a:p>
          <a:p>
            <a:pPr marL="720090" marR="36195" indent="-467995" algn="l">
              <a:spcBef>
                <a:spcPts val="100"/>
              </a:spcBef>
              <a:spcAft>
                <a:spcPts val="200"/>
              </a:spcAft>
              <a:buFont typeface="Wingdings" pitchFamily="0" charset="2"/>
              <a:buChar char=""/>
              <a:defRPr sz="3000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GBAAAqgYAABY0AAC2DwAAAAAAACYAAAAIAAAAAQAAAAAAAAA="/>
              </a:ext>
            </a:extLst>
          </p:cNvSpPr>
          <p:nvPr>
            <p:ph type="ctrTitle"/>
          </p:nvPr>
        </p:nvSpPr>
        <p:spPr>
          <a:xfrm>
            <a:off x="694690" y="1083310"/>
            <a:ext cx="7772400" cy="1470660"/>
          </a:xfrm>
        </p:spPr>
        <p:txBody>
          <a:bodyPr/>
          <a:lstStyle/>
          <a:p>
            <a:pPr/>
            <a:r>
              <a:t>Thanxs</a:t>
            </a:r>
          </a:p>
        </p:txBody>
      </p:sp>
      <p:sp>
        <p:nvSpPr>
          <p:cNvPr id="3" name="PodtytułSlajdu1"/>
          <p:cNvSpPr>
            <a:spLocks noGrp="1" noChangeArrowheads="1"/>
            <a:extLst>
              <a:ext uri="smNativeData">
                <pr:smNativeData xmlns:pr="smNativeData" val="SMDATA_13_ACfkZh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LBQAAeBEAAGAyAABAHAAAAAAAACYAAAAIAAAAAQAAAAAAAAA="/>
              </a:ext>
            </a:extLst>
          </p:cNvSpPr>
          <p:nvPr>
            <p:ph type="subTitle" idx="1"/>
          </p:nvPr>
        </p:nvSpPr>
        <p:spPr>
          <a:xfrm>
            <a:off x="941705" y="2839720"/>
            <a:ext cx="7247255" cy="1752600"/>
          </a:xfrm>
        </p:spPr>
        <p:txBody>
          <a:bodyPr/>
          <a:lstStyle/>
          <a:p>
            <a:pPr/>
          </a:p>
          <a:p>
            <a:pPr/>
            <a:r>
              <a:t>(Questions from Audience are welcome.)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/>
        <a:ea typeface="SimSun"/>
        <a:cs typeface="Times New Roman"/>
      </a:majorFont>
      <a:minorFont>
        <a:latin typeface="Calibri"/>
        <a:ea typeface="SimSu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DF7986"/>
        </a:accent3>
        <a:accent4>
          <a:srgbClr val="BF59A6"/>
        </a:accent4>
        <a:accent5>
          <a:srgbClr val="9F39C6"/>
        </a:accent5>
        <a:accent6>
          <a:srgbClr val="7F19E6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CACDF"/>
        </a:accent3>
        <a:accent4>
          <a:srgbClr val="9C9CBF"/>
        </a:accent4>
        <a:accent5>
          <a:srgbClr val="7C7C9F"/>
        </a:accent5>
        <a:accent6>
          <a:srgbClr val="5C5C7F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6DA6DF"/>
        </a:accent3>
        <a:accent4>
          <a:srgbClr val="4D86BF"/>
        </a:accent4>
        <a:accent5>
          <a:srgbClr val="2D669F"/>
        </a:accent5>
        <a:accent6>
          <a:srgbClr val="0D467F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ACAC"/>
        </a:accent3>
        <a:accent4>
          <a:srgbClr val="738C8C"/>
        </a:accent4>
        <a:accent5>
          <a:srgbClr val="936C6C"/>
        </a:accent5>
        <a:accent6>
          <a:srgbClr val="B34C4C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6D8FA7"/>
        </a:accent3>
        <a:accent4>
          <a:srgbClr val="8DAF87"/>
        </a:accent4>
        <a:accent5>
          <a:srgbClr val="ADCF67"/>
        </a:accent5>
        <a:accent6>
          <a:srgbClr val="CDEF47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9E9980"/>
        </a:accent3>
        <a:accent4>
          <a:srgbClr val="7EB9A0"/>
        </a:accent4>
        <a:accent5>
          <a:srgbClr val="5EC9C0"/>
        </a:accent5>
        <a:accent6>
          <a:srgbClr val="3EE9E0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209020"/>
        </a:accent3>
        <a:accent4>
          <a:srgbClr val="407040"/>
        </a:accent4>
        <a:accent5>
          <a:srgbClr val="605060"/>
        </a:accent5>
        <a:accent6>
          <a:srgbClr val="80308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666A6B"/>
        </a:accent3>
        <a:accent4>
          <a:srgbClr val="864A8B"/>
        </a:accent4>
        <a:accent5>
          <a:srgbClr val="A62AAB"/>
        </a:accent5>
        <a:accent6>
          <a:srgbClr val="C60ACB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A07E88"/>
        </a:accent3>
        <a:accent4>
          <a:srgbClr val="C05E68"/>
        </a:accent4>
        <a:accent5>
          <a:srgbClr val="E03E48"/>
        </a:accent5>
        <a:accent6>
          <a:srgbClr val="FF1E2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8686DF"/>
        </a:accent3>
        <a:accent4>
          <a:srgbClr val="A6A6BF"/>
        </a:accent4>
        <a:accent5>
          <a:srgbClr val="C6C69F"/>
        </a:accent5>
        <a:accent6>
          <a:srgbClr val="E6E67F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8F7F4F"/>
        </a:accent3>
        <a:accent4>
          <a:srgbClr val="6F9F6F"/>
        </a:accent4>
        <a:accent5>
          <a:srgbClr val="4FBF8F"/>
        </a:accent5>
        <a:accent6>
          <a:srgbClr val="2FDFAF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DF7986"/>
        </a:accent3>
        <a:accent4>
          <a:srgbClr val="BF59A6"/>
        </a:accent4>
        <a:accent5>
          <a:srgbClr val="9F39C6"/>
        </a:accent5>
        <a:accent6>
          <a:srgbClr val="7F19E6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CACDF"/>
        </a:accent3>
        <a:accent4>
          <a:srgbClr val="9C9CBF"/>
        </a:accent4>
        <a:accent5>
          <a:srgbClr val="7C7C9F"/>
        </a:accent5>
        <a:accent6>
          <a:srgbClr val="5C5C7F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6DA6DF"/>
        </a:accent3>
        <a:accent4>
          <a:srgbClr val="4D86BF"/>
        </a:accent4>
        <a:accent5>
          <a:srgbClr val="2D669F"/>
        </a:accent5>
        <a:accent6>
          <a:srgbClr val="0D467F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ACAC"/>
        </a:accent3>
        <a:accent4>
          <a:srgbClr val="738C8C"/>
        </a:accent4>
        <a:accent5>
          <a:srgbClr val="936C6C"/>
        </a:accent5>
        <a:accent6>
          <a:srgbClr val="B34C4C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6D8FA7"/>
        </a:accent3>
        <a:accent4>
          <a:srgbClr val="8DAF87"/>
        </a:accent4>
        <a:accent5>
          <a:srgbClr val="ADCF67"/>
        </a:accent5>
        <a:accent6>
          <a:srgbClr val="CDEF47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9E9980"/>
        </a:accent3>
        <a:accent4>
          <a:srgbClr val="7EB9A0"/>
        </a:accent4>
        <a:accent5>
          <a:srgbClr val="5EC9C0"/>
        </a:accent5>
        <a:accent6>
          <a:srgbClr val="3EE9E0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209020"/>
        </a:accent3>
        <a:accent4>
          <a:srgbClr val="407040"/>
        </a:accent4>
        <a:accent5>
          <a:srgbClr val="605060"/>
        </a:accent5>
        <a:accent6>
          <a:srgbClr val="80308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666A6B"/>
        </a:accent3>
        <a:accent4>
          <a:srgbClr val="864A8B"/>
        </a:accent4>
        <a:accent5>
          <a:srgbClr val="A62AAB"/>
        </a:accent5>
        <a:accent6>
          <a:srgbClr val="C60ACB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A07E88"/>
        </a:accent3>
        <a:accent4>
          <a:srgbClr val="C05E68"/>
        </a:accent4>
        <a:accent5>
          <a:srgbClr val="E03E48"/>
        </a:accent5>
        <a:accent6>
          <a:srgbClr val="FF1E2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8686DF"/>
        </a:accent3>
        <a:accent4>
          <a:srgbClr val="A6A6BF"/>
        </a:accent4>
        <a:accent5>
          <a:srgbClr val="C6C69F"/>
        </a:accent5>
        <a:accent6>
          <a:srgbClr val="E6E67F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4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8F7F4F"/>
        </a:accent3>
        <a:accent4>
          <a:srgbClr val="6F9F6F"/>
        </a:accent4>
        <a:accent5>
          <a:srgbClr val="4FBF8F"/>
        </a:accent5>
        <a:accent6>
          <a:srgbClr val="2FDFAF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Dell</cp:lastModifiedBy>
  <cp:revision>0</cp:revision>
  <dcterms:created xsi:type="dcterms:W3CDTF">2024-09-12T22:20:29Z</dcterms:created>
  <dcterms:modified xsi:type="dcterms:W3CDTF">2024-09-13T11:50:24Z</dcterms:modified>
</cp:coreProperties>
</file>